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orthendascend.com/community-brand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Luz</a:t>
            </a:r>
            <a:endParaRPr b="1"/>
          </a:p>
          <a:p>
            <a:pPr marL="0" lvl="0" indent="0" algn="l" rtl="0">
              <a:lnSpc>
                <a:spcPct val="100000"/>
              </a:lnSpc>
              <a:spcBef>
                <a:spcPts val="0"/>
              </a:spcBef>
              <a:spcAft>
                <a:spcPts val="0"/>
              </a:spcAft>
              <a:buSzPts val="1400"/>
              <a:buNone/>
            </a:pPr>
            <a:r>
              <a:rPr lang="en-US" b="1"/>
              <a:t>Good evening and welcome to the North Hartford Ascend Pipeline Community Conversations. My name is Luz Holmes,</a:t>
            </a:r>
            <a:r>
              <a:rPr lang="en-US" b="1" i="1"/>
              <a:t> Ascend Community Partner. </a:t>
            </a:r>
            <a:endParaRPr b="1"/>
          </a:p>
        </p:txBody>
      </p:sp>
      <p:sp>
        <p:nvSpPr>
          <p:cNvPr id="194" name="Google Shape;1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81b0012c7b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81b0012c7b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Michelle Transition to Courtenay </a:t>
            </a:r>
            <a:endParaRPr b="1"/>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p:txBody>
      </p:sp>
      <p:sp>
        <p:nvSpPr>
          <p:cNvPr id="270" name="Google Shape;270;g281b0012c7b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highlight>
                  <a:srgbClr val="FFFFFF"/>
                </a:highlight>
                <a:latin typeface="Times New Roman"/>
                <a:ea typeface="Times New Roman"/>
                <a:cs typeface="Times New Roman"/>
                <a:sym typeface="Times New Roman"/>
              </a:rPr>
              <a:t> 2 of a 5 year initiative and that much of our work to date has focused on planning, structure, and processes. We appreciate the need for action and outcomes- these will increasingly come.</a:t>
            </a:r>
            <a:endParaRPr/>
          </a:p>
        </p:txBody>
      </p:sp>
      <p:sp>
        <p:nvSpPr>
          <p:cNvPr id="284" name="Google Shape;284;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8fbb3afd51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8fbb3afd51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Questions have been asked in September Community Conversation, in feedback surveys, and by community members in person.</a:t>
            </a:r>
            <a:endParaRPr/>
          </a:p>
        </p:txBody>
      </p:sp>
      <p:sp>
        <p:nvSpPr>
          <p:cNvPr id="319" name="Google Shape;319;g28fbb3afd51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8084728474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8084728474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There’s been a lot of conversation about what Ascend IS, but it might be helpful to think about what Ascend DOES instead.</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b="1"/>
          </a:p>
        </p:txBody>
      </p:sp>
      <p:sp>
        <p:nvSpPr>
          <p:cNvPr id="327" name="Google Shape;327;g28084728474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8fbb3afd5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8fbb3afd5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28fbb3afd5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8fbb3afd51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8fbb3afd51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28fbb3afd51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28fbb3afd51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8fbb3afd51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i="1">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a:highlight>
                  <a:srgbClr val="FFFFFF"/>
                </a:highlight>
              </a:rPr>
              <a:t>There are organizations working to create change and address systems level issues, including FACES/SGCs, NHTAC, and others. </a:t>
            </a:r>
            <a:endParaRPr i="1">
              <a:highlight>
                <a:schemeClr val="lt1"/>
              </a:highlight>
              <a:latin typeface="Arial"/>
              <a:ea typeface="Arial"/>
              <a:cs typeface="Arial"/>
              <a:sym typeface="Arial"/>
            </a:endParaRPr>
          </a:p>
          <a:p>
            <a:pPr marL="0" lvl="0" indent="0" algn="l" rtl="0">
              <a:spcBef>
                <a:spcPts val="0"/>
              </a:spcBef>
              <a:spcAft>
                <a:spcPts val="0"/>
              </a:spcAft>
              <a:buNone/>
            </a:pPr>
            <a:endParaRPr i="1">
              <a:highlight>
                <a:schemeClr val="lt1"/>
              </a:highlight>
              <a:latin typeface="Arial"/>
              <a:ea typeface="Arial"/>
              <a:cs typeface="Arial"/>
              <a:sym typeface="Arial"/>
            </a:endParaRPr>
          </a:p>
        </p:txBody>
      </p:sp>
      <p:sp>
        <p:nvSpPr>
          <p:cNvPr id="349" name="Google Shape;349;g28fbb3afd51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8fbb3afd5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8fbb3afd51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g28fbb3afd51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8fbb3afd51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8fbb3afd51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g28fbb3afd51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We ask that guests remain muted during the presentation. Please submit comments or questions in the chat and we will facilitate a Q&amp;A after the presentation.  </a:t>
            </a:r>
            <a:endParaRPr b="1"/>
          </a:p>
        </p:txBody>
      </p:sp>
      <p:sp>
        <p:nvSpPr>
          <p:cNvPr id="203" name="Google Shape;203;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8fbb3afd5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8fbb3afd5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28fbb3afd51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8fbb3afd51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28fbb3afd51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28fbb3afd51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28084728474_0_2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28084728474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8fbb3afd51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8fbb3afd51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28fbb3afd51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General discussion, not breakouts.</a:t>
            </a:r>
            <a:endParaRPr/>
          </a:p>
        </p:txBody>
      </p:sp>
      <p:sp>
        <p:nvSpPr>
          <p:cNvPr id="403" name="Google Shape;403;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420" name="Google Shape;420;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3d763d8dfb_0_1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2700" lvl="0" indent="-3175" algn="l" rtl="0">
              <a:lnSpc>
                <a:spcPct val="90000"/>
              </a:lnSpc>
              <a:spcBef>
                <a:spcPts val="0"/>
              </a:spcBef>
              <a:spcAft>
                <a:spcPts val="0"/>
              </a:spcAft>
              <a:buClr>
                <a:schemeClr val="dk1"/>
              </a:buClr>
              <a:buFont typeface="Arial"/>
              <a:buNone/>
            </a:pPr>
            <a:r>
              <a:rPr lang="en-US" sz="1200">
                <a:solidFill>
                  <a:schemeClr val="dk1"/>
                </a:solidFill>
              </a:rPr>
              <a:t>Percent of Promise Zone (PZ) reached?</a:t>
            </a:r>
            <a:endParaRPr sz="12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3" name="Google Shape;463;g23d763d8dfb_0_1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3d763d8dfb_0_12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800"/>
              </a:spcBef>
              <a:spcAft>
                <a:spcPts val="0"/>
              </a:spcAft>
              <a:buNone/>
            </a:pPr>
            <a:endParaRPr/>
          </a:p>
          <a:p>
            <a:pPr marL="0" lvl="0" indent="0" algn="l" rtl="0">
              <a:spcBef>
                <a:spcPts val="0"/>
              </a:spcBef>
              <a:spcAft>
                <a:spcPts val="0"/>
              </a:spcAft>
              <a:buNone/>
            </a:pPr>
            <a:endParaRPr/>
          </a:p>
        </p:txBody>
      </p:sp>
      <p:sp>
        <p:nvSpPr>
          <p:cNvPr id="471" name="Google Shape;471;g23d763d8dfb_0_1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3d763d8dfb_0_3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3d763d8dfb_0_3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We ask that guests remain muted during the presentation. Please submit comments or questions in the chat and we will facilitate a Q&amp;A after the presentation.  </a:t>
            </a:r>
            <a:endParaRPr b="1"/>
          </a:p>
        </p:txBody>
      </p:sp>
      <p:sp>
        <p:nvSpPr>
          <p:cNvPr id="211" name="Google Shape;211;g23d763d8dfb_0_3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0a5f5e9de1_7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20a5f5e9de1_7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endParaRPr/>
          </a:p>
        </p:txBody>
      </p:sp>
      <p:sp>
        <p:nvSpPr>
          <p:cNvPr id="479" name="Google Shape;479;g20a5f5e9de1_7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https://forms.gle/q7KQxRQGHbqcYiJT7</a:t>
            </a:r>
            <a:endParaRPr/>
          </a:p>
        </p:txBody>
      </p:sp>
      <p:sp>
        <p:nvSpPr>
          <p:cNvPr id="220" name="Google Shape;220;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1400"/>
              <a:buNone/>
            </a:pPr>
            <a:r>
              <a:rPr lang="en-US"/>
              <a:t>**Please keep in mind this is a brainstorming session, not everything said will be implemented etc.**</a:t>
            </a:r>
            <a:endParaRPr/>
          </a:p>
        </p:txBody>
      </p:sp>
      <p:sp>
        <p:nvSpPr>
          <p:cNvPr id="226" name="Google Shape;2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233" name="Google Shape;2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80ce6aeec5_3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80ce6aeec5_3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280ce6aeec5_3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81b0012c7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81b0012c7b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u="sng">
                <a:solidFill>
                  <a:schemeClr val="hlink"/>
                </a:solidFill>
                <a:highlight>
                  <a:srgbClr val="FFFFFF"/>
                </a:highlight>
                <a:hlinkClick r:id="rId3"/>
              </a:rPr>
              <a:t>https://northendascend.com/community-branding/</a:t>
            </a:r>
            <a:endParaRPr/>
          </a:p>
        </p:txBody>
      </p:sp>
      <p:sp>
        <p:nvSpPr>
          <p:cNvPr id="252" name="Google Shape;252;g281b0012c7b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8fbb3afd51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8fbb3afd51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28fbb3afd51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2"/>
        <p:cNvGrpSpPr/>
        <p:nvPr/>
      </p:nvGrpSpPr>
      <p:grpSpPr>
        <a:xfrm>
          <a:off x="0" y="0"/>
          <a:ext cx="0" cy="0"/>
          <a:chOff x="0" y="0"/>
          <a:chExt cx="0" cy="0"/>
        </a:xfrm>
      </p:grpSpPr>
      <p:pic>
        <p:nvPicPr>
          <p:cNvPr id="23" name="Google Shape;23;p2" descr="C:\Users\kkniss\AppData\Local\Temp\SNAGHTML4cd09f8.PNG"/>
          <p:cNvPicPr preferRelativeResize="0"/>
          <p:nvPr/>
        </p:nvPicPr>
        <p:blipFill rotWithShape="1">
          <a:blip r:embed="rId2">
            <a:alphaModFix/>
          </a:blip>
          <a:srcRect/>
          <a:stretch/>
        </p:blipFill>
        <p:spPr>
          <a:xfrm>
            <a:off x="4876800" y="6055671"/>
            <a:ext cx="3504220" cy="478910"/>
          </a:xfrm>
          <a:prstGeom prst="rect">
            <a:avLst/>
          </a:prstGeom>
          <a:noFill/>
          <a:ln>
            <a:noFill/>
          </a:ln>
        </p:spPr>
      </p:pic>
      <p:sp>
        <p:nvSpPr>
          <p:cNvPr id="24" name="Google Shape;24;p2"/>
          <p:cNvSpPr>
            <a:spLocks noGrp="1"/>
          </p:cNvSpPr>
          <p:nvPr>
            <p:ph type="pic" idx="2"/>
          </p:nvPr>
        </p:nvSpPr>
        <p:spPr>
          <a:xfrm>
            <a:off x="0" y="1"/>
            <a:ext cx="4294188" cy="6690855"/>
          </a:xfrm>
          <a:prstGeom prst="rect">
            <a:avLst/>
          </a:prstGeom>
          <a:noFill/>
          <a:ln>
            <a:noFill/>
          </a:ln>
        </p:spPr>
      </p:sp>
      <p:sp>
        <p:nvSpPr>
          <p:cNvPr id="25" name="Google Shape;25;p2"/>
          <p:cNvSpPr txBox="1">
            <a:spLocks noGrp="1"/>
          </p:cNvSpPr>
          <p:nvPr>
            <p:ph type="ctrTitle"/>
          </p:nvPr>
        </p:nvSpPr>
        <p:spPr>
          <a:xfrm>
            <a:off x="4876800" y="1391478"/>
            <a:ext cx="6732104" cy="158032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sz="3600" b="0" i="0">
                <a:solidFill>
                  <a:schemeClr val="accen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6" name="Google Shape;26;p2"/>
          <p:cNvSpPr txBox="1">
            <a:spLocks noGrp="1"/>
          </p:cNvSpPr>
          <p:nvPr>
            <p:ph type="subTitle" idx="1"/>
          </p:nvPr>
        </p:nvSpPr>
        <p:spPr>
          <a:xfrm>
            <a:off x="4876801" y="3240160"/>
            <a:ext cx="6732104" cy="2315817"/>
          </a:xfrm>
          <a:prstGeom prst="rect">
            <a:avLst/>
          </a:prstGeom>
          <a:noFill/>
          <a:ln>
            <a:noFill/>
          </a:ln>
        </p:spPr>
        <p:txBody>
          <a:bodyPr spcFirstLastPara="1" wrap="square" lIns="91425" tIns="91425" rIns="91425" bIns="91425" anchor="t" anchorCtr="0">
            <a:normAutofit/>
          </a:bodyPr>
          <a:lstStyle>
            <a:lvl1pPr lvl="0" algn="l">
              <a:lnSpc>
                <a:spcPct val="80000"/>
              </a:lnSpc>
              <a:spcBef>
                <a:spcPts val="1000"/>
              </a:spcBef>
              <a:spcAft>
                <a:spcPts val="0"/>
              </a:spcAft>
              <a:buClr>
                <a:srgbClr val="7F7F7F"/>
              </a:buClr>
              <a:buSzPts val="2400"/>
              <a:buNone/>
              <a:defRPr sz="2400" b="0" i="0" cap="none">
                <a:solidFill>
                  <a:srgbClr val="7F7F7F"/>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2"/>
          <p:cNvSpPr txBox="1"/>
          <p:nvPr/>
        </p:nvSpPr>
        <p:spPr>
          <a:xfrm>
            <a:off x="12410019" y="3"/>
            <a:ext cx="2785533" cy="1754326"/>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Title Page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The presentation subtitle can also be used for the date. If a subtitle is not needed, delete the text box.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Approved Photography is available on the Intranet in the Brand Shop where MS Office Templates are hosted.</a:t>
            </a:r>
            <a:endParaRPr sz="1200" b="0" i="0" u="none" strike="noStrike" cap="none">
              <a:solidFill>
                <a:schemeClr val="dk1"/>
              </a:solidFill>
              <a:latin typeface="Arial"/>
              <a:ea typeface="Arial"/>
              <a:cs typeface="Arial"/>
              <a:sym typeface="Arial"/>
            </a:endParaRPr>
          </a:p>
        </p:txBody>
      </p:sp>
      <p:sp>
        <p:nvSpPr>
          <p:cNvPr id="28" name="Google Shape;28;p2"/>
          <p:cNvSpPr/>
          <p:nvPr/>
        </p:nvSpPr>
        <p:spPr>
          <a:xfrm>
            <a:off x="0" y="6762813"/>
            <a:ext cx="4293678" cy="11889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2"/>
          <p:cNvSpPr/>
          <p:nvPr/>
        </p:nvSpPr>
        <p:spPr>
          <a:xfrm>
            <a:off x="4375975" y="6762813"/>
            <a:ext cx="7816025" cy="11889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 name="Google Shape;30;p2"/>
          <p:cNvSpPr txBox="1"/>
          <p:nvPr/>
        </p:nvSpPr>
        <p:spPr>
          <a:xfrm>
            <a:off x="12410019" y="3168650"/>
            <a:ext cx="2785533" cy="3416320"/>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Guidelines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Use Brand theme colors ONLY.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allow content to exceed space provided. Content should not extend beyond the green/blue line/footer.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Headline must be 36pt – shorten your title to fit in the space provided.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change colors of typography. Only incorporate colors labeled “theme colors” in graphs and charts.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Only use “Arial” as the font for all text and never size under 16pt for presentations.</a:t>
            </a:r>
            <a:endParaRPr sz="1200" b="0" i="0" u="none" strike="noStrike" cap="none">
              <a:solidFill>
                <a:schemeClr val="dk1"/>
              </a:solidFill>
              <a:latin typeface="Arial"/>
              <a:ea typeface="Arial"/>
              <a:cs typeface="Arial"/>
              <a:sym typeface="Arial"/>
            </a:endParaRPr>
          </a:p>
        </p:txBody>
      </p:sp>
      <p:sp>
        <p:nvSpPr>
          <p:cNvPr id="31" name="Google Shape;31;p2"/>
          <p:cNvSpPr/>
          <p:nvPr/>
        </p:nvSpPr>
        <p:spPr>
          <a:xfrm>
            <a:off x="0" y="6762813"/>
            <a:ext cx="4293678" cy="11889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 name="Google Shape;32;p2"/>
          <p:cNvSpPr/>
          <p:nvPr/>
        </p:nvSpPr>
        <p:spPr>
          <a:xfrm>
            <a:off x="4375975" y="6762813"/>
            <a:ext cx="7816025" cy="11889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3;p2"/>
          <p:cNvSpPr/>
          <p:nvPr/>
        </p:nvSpPr>
        <p:spPr>
          <a:xfrm>
            <a:off x="0" y="6762813"/>
            <a:ext cx="4293678" cy="1188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 name="Google Shape;34;p2"/>
          <p:cNvSpPr/>
          <p:nvPr/>
        </p:nvSpPr>
        <p:spPr>
          <a:xfrm>
            <a:off x="4375975" y="6762813"/>
            <a:ext cx="7816025" cy="1188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extLst>
    <p:ext uri="{DCECCB84-F9BA-43D5-87BE-67443E8EF086}">
      <p15:sldGuideLst xmlns:p15="http://schemas.microsoft.com/office/powerpoint/2012/main">
        <p15:guide id="1" orient="horz" pos="42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98"/>
        <p:cNvGrpSpPr/>
        <p:nvPr/>
      </p:nvGrpSpPr>
      <p:grpSpPr>
        <a:xfrm>
          <a:off x="0" y="0"/>
          <a:ext cx="0" cy="0"/>
          <a:chOff x="0" y="0"/>
          <a:chExt cx="0" cy="0"/>
        </a:xfrm>
      </p:grpSpPr>
      <p:sp>
        <p:nvSpPr>
          <p:cNvPr id="99" name="Google Shape;99;p11"/>
          <p:cNvSpPr txBox="1">
            <a:spLocks noGrp="1"/>
          </p:cNvSpPr>
          <p:nvPr>
            <p:ph type="ctrTitle"/>
          </p:nvPr>
        </p:nvSpPr>
        <p:spPr>
          <a:xfrm>
            <a:off x="1524000" y="1122363"/>
            <a:ext cx="9144000" cy="2387700"/>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0" name="Google Shape;100;p11"/>
          <p:cNvSpPr txBox="1">
            <a:spLocks noGrp="1"/>
          </p:cNvSpPr>
          <p:nvPr>
            <p:ph type="subTitle" idx="1"/>
          </p:nvPr>
        </p:nvSpPr>
        <p:spPr>
          <a:xfrm>
            <a:off x="1524000" y="3602038"/>
            <a:ext cx="9144000" cy="1655700"/>
          </a:xfrm>
          <a:prstGeom prst="rect">
            <a:avLst/>
          </a:prstGeom>
          <a:noFill/>
          <a:ln>
            <a:noFill/>
          </a:ln>
        </p:spPr>
        <p:txBody>
          <a:bodyPr spcFirstLastPara="1" wrap="square" lIns="0" tIns="45700" rIns="0" bIns="45700" anchor="t" anchorCtr="0">
            <a:normAutofit/>
          </a:bodyPr>
          <a:lstStyle>
            <a:lvl1pPr lvl="0" algn="ctr">
              <a:lnSpc>
                <a:spcPct val="90000"/>
              </a:lnSpc>
              <a:spcBef>
                <a:spcPts val="1000"/>
              </a:spcBef>
              <a:spcAft>
                <a:spcPts val="0"/>
              </a:spcAft>
              <a:buSzPts val="1800"/>
              <a:buNone/>
              <a:defRPr sz="2400"/>
            </a:lvl1pPr>
            <a:lvl2pPr lvl="1" algn="ctr">
              <a:lnSpc>
                <a:spcPct val="90000"/>
              </a:lnSpc>
              <a:spcBef>
                <a:spcPts val="500"/>
              </a:spcBef>
              <a:spcAft>
                <a:spcPts val="0"/>
              </a:spcAft>
              <a:buSzPts val="18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01" name="Google Shape;101;p1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1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3" name="Google Shape;103;p11"/>
          <p:cNvSpPr txBox="1">
            <a:spLocks noGrp="1"/>
          </p:cNvSpPr>
          <p:nvPr>
            <p:ph type="sldNum" idx="12"/>
          </p:nvPr>
        </p:nvSpPr>
        <p:spPr>
          <a:xfrm>
            <a:off x="0" y="6400800"/>
            <a:ext cx="5181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Image with Caption">
  <p:cSld name="1_Image with Caption">
    <p:spTree>
      <p:nvGrpSpPr>
        <p:cNvPr id="1" name="Shape 104"/>
        <p:cNvGrpSpPr/>
        <p:nvPr/>
      </p:nvGrpSpPr>
      <p:grpSpPr>
        <a:xfrm>
          <a:off x="0" y="0"/>
          <a:ext cx="0" cy="0"/>
          <a:chOff x="0" y="0"/>
          <a:chExt cx="0" cy="0"/>
        </a:xfrm>
      </p:grpSpPr>
      <p:sp>
        <p:nvSpPr>
          <p:cNvPr id="105" name="Google Shape;105;p12"/>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06" name="Google Shape;106;p12"/>
          <p:cNvSpPr txBox="1">
            <a:spLocks noGrp="1"/>
          </p:cNvSpPr>
          <p:nvPr>
            <p:ph type="body" idx="1"/>
          </p:nvPr>
        </p:nvSpPr>
        <p:spPr>
          <a:xfrm>
            <a:off x="584662" y="4620343"/>
            <a:ext cx="11021184" cy="408858"/>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SzPts val="1800"/>
              <a:buNone/>
              <a:defRPr sz="2400" b="1">
                <a:latin typeface="Arial"/>
                <a:ea typeface="Arial"/>
                <a:cs typeface="Arial"/>
                <a:sym typeface="Arial"/>
              </a:defRPr>
            </a:lvl1pPr>
            <a:lvl2pPr marL="914400" lvl="1" indent="-342900" algn="l">
              <a:lnSpc>
                <a:spcPct val="90000"/>
              </a:lnSpc>
              <a:spcBef>
                <a:spcPts val="500"/>
              </a:spcBef>
              <a:spcAft>
                <a:spcPts val="0"/>
              </a:spcAft>
              <a:buSzPts val="1800"/>
              <a:buChar char="o"/>
              <a:defRPr sz="18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07" name="Google Shape;107;p12"/>
          <p:cNvSpPr>
            <a:spLocks noGrp="1"/>
          </p:cNvSpPr>
          <p:nvPr>
            <p:ph type="pic" idx="2"/>
          </p:nvPr>
        </p:nvSpPr>
        <p:spPr>
          <a:xfrm>
            <a:off x="601884" y="1346200"/>
            <a:ext cx="11003962" cy="3122613"/>
          </a:xfrm>
          <a:prstGeom prst="rect">
            <a:avLst/>
          </a:prstGeom>
          <a:noFill/>
          <a:ln>
            <a:noFill/>
          </a:ln>
        </p:spPr>
      </p:sp>
      <p:sp>
        <p:nvSpPr>
          <p:cNvPr id="108" name="Google Shape;108;p12"/>
          <p:cNvSpPr txBox="1">
            <a:spLocks noGrp="1"/>
          </p:cNvSpPr>
          <p:nvPr>
            <p:ph type="body" idx="3"/>
          </p:nvPr>
        </p:nvSpPr>
        <p:spPr>
          <a:xfrm>
            <a:off x="601663" y="5180730"/>
            <a:ext cx="11004183" cy="1326651"/>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000"/>
              </a:spcBef>
              <a:spcAft>
                <a:spcPts val="0"/>
              </a:spcAft>
              <a:buSzPts val="1800"/>
              <a:buChar char="•"/>
              <a:defRPr sz="1800">
                <a:latin typeface="Arial"/>
                <a:ea typeface="Arial"/>
                <a:cs typeface="Arial"/>
                <a:sym typeface="Arial"/>
              </a:defRPr>
            </a:lvl1pPr>
            <a:lvl2pPr marL="914400" lvl="1" indent="-342900" algn="l">
              <a:lnSpc>
                <a:spcPct val="90000"/>
              </a:lnSpc>
              <a:spcBef>
                <a:spcPts val="500"/>
              </a:spcBef>
              <a:spcAft>
                <a:spcPts val="0"/>
              </a:spcAft>
              <a:buSzPts val="1800"/>
              <a:buChar char="o"/>
              <a:defRPr sz="1800">
                <a:latin typeface="Arial"/>
                <a:ea typeface="Arial"/>
                <a:cs typeface="Arial"/>
                <a:sym typeface="Arial"/>
              </a:defRPr>
            </a:lvl2pPr>
            <a:lvl3pPr marL="1371600" lvl="2" indent="-342900" algn="l">
              <a:lnSpc>
                <a:spcPct val="90000"/>
              </a:lnSpc>
              <a:spcBef>
                <a:spcPts val="500"/>
              </a:spcBef>
              <a:spcAft>
                <a:spcPts val="0"/>
              </a:spcAft>
              <a:buSzPts val="1800"/>
              <a:buChar char="–"/>
              <a:defRPr sz="1800">
                <a:latin typeface="Arial"/>
                <a:ea typeface="Arial"/>
                <a:cs typeface="Arial"/>
                <a:sym typeface="Arial"/>
              </a:defRPr>
            </a:lvl3pPr>
            <a:lvl4pPr marL="1828800" lvl="3" indent="-342900" algn="l">
              <a:lnSpc>
                <a:spcPct val="90000"/>
              </a:lnSpc>
              <a:spcBef>
                <a:spcPts val="500"/>
              </a:spcBef>
              <a:spcAft>
                <a:spcPts val="0"/>
              </a:spcAft>
              <a:buSzPts val="1800"/>
              <a:buChar char="•"/>
              <a:defRPr sz="1800">
                <a:latin typeface="Arial"/>
                <a:ea typeface="Arial"/>
                <a:cs typeface="Arial"/>
                <a:sym typeface="Arial"/>
              </a:defRPr>
            </a:lvl4pPr>
            <a:lvl5pPr marL="2286000" lvl="4" indent="-342900" algn="l">
              <a:lnSpc>
                <a:spcPct val="90000"/>
              </a:lnSpc>
              <a:spcBef>
                <a:spcPts val="500"/>
              </a:spcBef>
              <a:spcAft>
                <a:spcPts val="0"/>
              </a:spcAft>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09" name="Google Shape;109;p12"/>
          <p:cNvSpPr txBox="1">
            <a:spLocks noGrp="1"/>
          </p:cNvSpPr>
          <p:nvPr>
            <p:ph type="title"/>
          </p:nvPr>
        </p:nvSpPr>
        <p:spPr>
          <a:xfrm>
            <a:off x="601884" y="145735"/>
            <a:ext cx="8524699"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0" name="Google Shape;110;p12"/>
          <p:cNvSpPr txBox="1"/>
          <p:nvPr/>
        </p:nvSpPr>
        <p:spPr>
          <a:xfrm>
            <a:off x="12410019" y="0"/>
            <a:ext cx="2785533" cy="2123658"/>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Image with Caption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Replace slide title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Update paragraph copy as needed. Use indent tool for more styles – bold, regular copy, bullets,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Use bottom of page for graphs or charts, use colors within theme.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able of Contents">
  <p:cSld name="3_Table of Contents">
    <p:spTree>
      <p:nvGrpSpPr>
        <p:cNvPr id="1" name="Shape 111"/>
        <p:cNvGrpSpPr/>
        <p:nvPr/>
      </p:nvGrpSpPr>
      <p:grpSpPr>
        <a:xfrm>
          <a:off x="0" y="0"/>
          <a:ext cx="0" cy="0"/>
          <a:chOff x="0" y="0"/>
          <a:chExt cx="0" cy="0"/>
        </a:xfrm>
      </p:grpSpPr>
      <p:sp>
        <p:nvSpPr>
          <p:cNvPr id="112" name="Google Shape;112;p13"/>
          <p:cNvSpPr txBox="1"/>
          <p:nvPr/>
        </p:nvSpPr>
        <p:spPr>
          <a:xfrm>
            <a:off x="12410019" y="0"/>
            <a:ext cx="2785533" cy="1754326"/>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Table of Contents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Table of Contents title can be changed to Agenda or other 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Contents with bullet points can be changed and additional bullets can be added by pressing return to create a new line.</a:t>
            </a:r>
            <a:endParaRPr sz="1400" b="0" i="0" u="none" strike="noStrike" cap="none">
              <a:solidFill>
                <a:srgbClr val="000000"/>
              </a:solidFill>
              <a:latin typeface="Arial"/>
              <a:ea typeface="Arial"/>
              <a:cs typeface="Arial"/>
              <a:sym typeface="Arial"/>
            </a:endParaRPr>
          </a:p>
        </p:txBody>
      </p:sp>
      <p:sp>
        <p:nvSpPr>
          <p:cNvPr id="113" name="Google Shape;113;p13"/>
          <p:cNvSpPr txBox="1">
            <a:spLocks noGrp="1"/>
          </p:cNvSpPr>
          <p:nvPr>
            <p:ph type="body" idx="1"/>
          </p:nvPr>
        </p:nvSpPr>
        <p:spPr>
          <a:xfrm>
            <a:off x="601663" y="1515291"/>
            <a:ext cx="10972801" cy="482454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sz="2400">
                <a:latin typeface="Arial"/>
                <a:ea typeface="Arial"/>
                <a:cs typeface="Arial"/>
                <a:sym typeface="Arial"/>
              </a:defRPr>
            </a:lvl1pPr>
            <a:lvl2pPr marL="914400" lvl="1" indent="-342900" algn="l">
              <a:lnSpc>
                <a:spcPct val="90000"/>
              </a:lnSpc>
              <a:spcBef>
                <a:spcPts val="500"/>
              </a:spcBef>
              <a:spcAft>
                <a:spcPts val="0"/>
              </a:spcAft>
              <a:buSzPts val="1800"/>
              <a:buChar char="o"/>
              <a:defRPr sz="1800">
                <a:latin typeface="Arial"/>
                <a:ea typeface="Arial"/>
                <a:cs typeface="Arial"/>
                <a:sym typeface="Arial"/>
              </a:defRPr>
            </a:lvl2pPr>
            <a:lvl3pPr marL="1371600" lvl="2" indent="-342900" algn="l">
              <a:lnSpc>
                <a:spcPct val="90000"/>
              </a:lnSpc>
              <a:spcBef>
                <a:spcPts val="500"/>
              </a:spcBef>
              <a:spcAft>
                <a:spcPts val="0"/>
              </a:spcAft>
              <a:buSzPts val="1800"/>
              <a:buChar char="–"/>
              <a:defRPr sz="1800">
                <a:latin typeface="Arial"/>
                <a:ea typeface="Arial"/>
                <a:cs typeface="Arial"/>
                <a:sym typeface="Arial"/>
              </a:defRPr>
            </a:lvl3pPr>
            <a:lvl4pPr marL="1828800" lvl="3" indent="-342900" algn="l">
              <a:lnSpc>
                <a:spcPct val="90000"/>
              </a:lnSpc>
              <a:spcBef>
                <a:spcPts val="500"/>
              </a:spcBef>
              <a:spcAft>
                <a:spcPts val="0"/>
              </a:spcAft>
              <a:buSzPts val="1800"/>
              <a:buChar char="•"/>
              <a:defRPr sz="1800">
                <a:latin typeface="Arial"/>
                <a:ea typeface="Arial"/>
                <a:cs typeface="Arial"/>
                <a:sym typeface="Arial"/>
              </a:defRPr>
            </a:lvl4pPr>
            <a:lvl5pPr marL="2286000" lvl="4" indent="-342900" algn="l">
              <a:lnSpc>
                <a:spcPct val="90000"/>
              </a:lnSpc>
              <a:spcBef>
                <a:spcPts val="500"/>
              </a:spcBef>
              <a:spcAft>
                <a:spcPts val="0"/>
              </a:spcAft>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14" name="Google Shape;114;p13"/>
          <p:cNvSpPr txBox="1">
            <a:spLocks noGrp="1"/>
          </p:cNvSpPr>
          <p:nvPr>
            <p:ph type="title"/>
          </p:nvPr>
        </p:nvSpPr>
        <p:spPr>
          <a:xfrm>
            <a:off x="601884" y="145735"/>
            <a:ext cx="8524699"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5" name="Google Shape;115;p13"/>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3 Column Copy Page">
  <p:cSld name="1_3 Column Copy Page">
    <p:spTree>
      <p:nvGrpSpPr>
        <p:cNvPr id="1" name="Shape 116"/>
        <p:cNvGrpSpPr/>
        <p:nvPr/>
      </p:nvGrpSpPr>
      <p:grpSpPr>
        <a:xfrm>
          <a:off x="0" y="0"/>
          <a:ext cx="0" cy="0"/>
          <a:chOff x="0" y="0"/>
          <a:chExt cx="0" cy="0"/>
        </a:xfrm>
      </p:grpSpPr>
      <p:sp>
        <p:nvSpPr>
          <p:cNvPr id="117" name="Google Shape;117;p14"/>
          <p:cNvSpPr txBox="1">
            <a:spLocks noGrp="1"/>
          </p:cNvSpPr>
          <p:nvPr>
            <p:ph type="body" idx="1"/>
          </p:nvPr>
        </p:nvSpPr>
        <p:spPr>
          <a:xfrm>
            <a:off x="601663" y="2009774"/>
            <a:ext cx="3513137" cy="4497607"/>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sz="1800">
                <a:latin typeface="Arial"/>
                <a:ea typeface="Arial"/>
                <a:cs typeface="Arial"/>
                <a:sym typeface="Arial"/>
              </a:defRPr>
            </a:lvl1pPr>
            <a:lvl2pPr marL="914400" lvl="1" indent="-342900" algn="l">
              <a:lnSpc>
                <a:spcPct val="90000"/>
              </a:lnSpc>
              <a:spcBef>
                <a:spcPts val="500"/>
              </a:spcBef>
              <a:spcAft>
                <a:spcPts val="0"/>
              </a:spcAft>
              <a:buSzPts val="1800"/>
              <a:buChar char="o"/>
              <a:defRPr sz="1800">
                <a:latin typeface="Arial"/>
                <a:ea typeface="Arial"/>
                <a:cs typeface="Arial"/>
                <a:sym typeface="Arial"/>
              </a:defRPr>
            </a:lvl2pPr>
            <a:lvl3pPr marL="1371600" lvl="2" indent="-342900" algn="l">
              <a:lnSpc>
                <a:spcPct val="90000"/>
              </a:lnSpc>
              <a:spcBef>
                <a:spcPts val="500"/>
              </a:spcBef>
              <a:spcAft>
                <a:spcPts val="0"/>
              </a:spcAft>
              <a:buSzPts val="1800"/>
              <a:buChar char="–"/>
              <a:defRPr sz="1800">
                <a:latin typeface="Arial"/>
                <a:ea typeface="Arial"/>
                <a:cs typeface="Arial"/>
                <a:sym typeface="Arial"/>
              </a:defRPr>
            </a:lvl3pPr>
            <a:lvl4pPr marL="1828800" lvl="3" indent="-342900" algn="l">
              <a:lnSpc>
                <a:spcPct val="90000"/>
              </a:lnSpc>
              <a:spcBef>
                <a:spcPts val="500"/>
              </a:spcBef>
              <a:spcAft>
                <a:spcPts val="0"/>
              </a:spcAft>
              <a:buSzPts val="1800"/>
              <a:buChar char="•"/>
              <a:defRPr sz="1800">
                <a:latin typeface="Arial"/>
                <a:ea typeface="Arial"/>
                <a:cs typeface="Arial"/>
                <a:sym typeface="Arial"/>
              </a:defRPr>
            </a:lvl4pPr>
            <a:lvl5pPr marL="2286000" lvl="4" indent="-342900" algn="l">
              <a:lnSpc>
                <a:spcPct val="90000"/>
              </a:lnSpc>
              <a:spcBef>
                <a:spcPts val="500"/>
              </a:spcBef>
              <a:spcAft>
                <a:spcPts val="0"/>
              </a:spcAft>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18" name="Google Shape;118;p14"/>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9" name="Google Shape;119;p14"/>
          <p:cNvSpPr txBox="1">
            <a:spLocks noGrp="1"/>
          </p:cNvSpPr>
          <p:nvPr>
            <p:ph type="body" idx="2"/>
          </p:nvPr>
        </p:nvSpPr>
        <p:spPr>
          <a:xfrm>
            <a:off x="609602" y="1377400"/>
            <a:ext cx="3505198" cy="408858"/>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1000"/>
              </a:spcBef>
              <a:spcAft>
                <a:spcPts val="0"/>
              </a:spcAft>
              <a:buSzPts val="1800"/>
              <a:buNone/>
              <a:defRPr sz="2000" b="1">
                <a:latin typeface="Arial"/>
                <a:ea typeface="Arial"/>
                <a:cs typeface="Arial"/>
                <a:sym typeface="Arial"/>
              </a:defRPr>
            </a:lvl1pPr>
            <a:lvl2pPr marL="914400" lvl="1" indent="-342900" algn="l">
              <a:lnSpc>
                <a:spcPct val="90000"/>
              </a:lnSpc>
              <a:spcBef>
                <a:spcPts val="500"/>
              </a:spcBef>
              <a:spcAft>
                <a:spcPts val="0"/>
              </a:spcAft>
              <a:buSzPts val="1800"/>
              <a:buChar char="o"/>
              <a:defRPr sz="18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20" name="Google Shape;120;p14"/>
          <p:cNvSpPr txBox="1">
            <a:spLocks noGrp="1"/>
          </p:cNvSpPr>
          <p:nvPr>
            <p:ph type="body" idx="3"/>
          </p:nvPr>
        </p:nvSpPr>
        <p:spPr>
          <a:xfrm>
            <a:off x="4319587" y="1377400"/>
            <a:ext cx="3505198" cy="408858"/>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1000"/>
              </a:spcBef>
              <a:spcAft>
                <a:spcPts val="0"/>
              </a:spcAft>
              <a:buSzPts val="1800"/>
              <a:buNone/>
              <a:defRPr sz="2000" b="1">
                <a:latin typeface="Arial"/>
                <a:ea typeface="Arial"/>
                <a:cs typeface="Arial"/>
                <a:sym typeface="Arial"/>
              </a:defRPr>
            </a:lvl1pPr>
            <a:lvl2pPr marL="914400" lvl="1" indent="-342900" algn="l">
              <a:lnSpc>
                <a:spcPct val="90000"/>
              </a:lnSpc>
              <a:spcBef>
                <a:spcPts val="500"/>
              </a:spcBef>
              <a:spcAft>
                <a:spcPts val="0"/>
              </a:spcAft>
              <a:buSzPts val="1800"/>
              <a:buChar char="o"/>
              <a:defRPr sz="18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21" name="Google Shape;121;p14"/>
          <p:cNvSpPr txBox="1">
            <a:spLocks noGrp="1"/>
          </p:cNvSpPr>
          <p:nvPr>
            <p:ph type="body" idx="4"/>
          </p:nvPr>
        </p:nvSpPr>
        <p:spPr>
          <a:xfrm>
            <a:off x="8056680" y="1377400"/>
            <a:ext cx="3505198" cy="408858"/>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1000"/>
              </a:spcBef>
              <a:spcAft>
                <a:spcPts val="0"/>
              </a:spcAft>
              <a:buSzPts val="1800"/>
              <a:buNone/>
              <a:defRPr sz="2000" b="1">
                <a:latin typeface="Arial"/>
                <a:ea typeface="Arial"/>
                <a:cs typeface="Arial"/>
                <a:sym typeface="Arial"/>
              </a:defRPr>
            </a:lvl1pPr>
            <a:lvl2pPr marL="914400" lvl="1" indent="-342900" algn="l">
              <a:lnSpc>
                <a:spcPct val="90000"/>
              </a:lnSpc>
              <a:spcBef>
                <a:spcPts val="500"/>
              </a:spcBef>
              <a:spcAft>
                <a:spcPts val="0"/>
              </a:spcAft>
              <a:buSzPts val="1800"/>
              <a:buChar char="o"/>
              <a:defRPr sz="18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22" name="Google Shape;122;p14"/>
          <p:cNvSpPr txBox="1">
            <a:spLocks noGrp="1"/>
          </p:cNvSpPr>
          <p:nvPr>
            <p:ph type="body" idx="5"/>
          </p:nvPr>
        </p:nvSpPr>
        <p:spPr>
          <a:xfrm>
            <a:off x="4315617" y="2009773"/>
            <a:ext cx="3513137" cy="451611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sz="1800">
                <a:latin typeface="Arial"/>
                <a:ea typeface="Arial"/>
                <a:cs typeface="Arial"/>
                <a:sym typeface="Arial"/>
              </a:defRPr>
            </a:lvl1pPr>
            <a:lvl2pPr marL="914400" lvl="1" indent="-342900" algn="l">
              <a:lnSpc>
                <a:spcPct val="90000"/>
              </a:lnSpc>
              <a:spcBef>
                <a:spcPts val="500"/>
              </a:spcBef>
              <a:spcAft>
                <a:spcPts val="0"/>
              </a:spcAft>
              <a:buSzPts val="1800"/>
              <a:buChar char="o"/>
              <a:defRPr sz="1800">
                <a:latin typeface="Arial"/>
                <a:ea typeface="Arial"/>
                <a:cs typeface="Arial"/>
                <a:sym typeface="Arial"/>
              </a:defRPr>
            </a:lvl2pPr>
            <a:lvl3pPr marL="1371600" lvl="2" indent="-342900" algn="l">
              <a:lnSpc>
                <a:spcPct val="90000"/>
              </a:lnSpc>
              <a:spcBef>
                <a:spcPts val="500"/>
              </a:spcBef>
              <a:spcAft>
                <a:spcPts val="0"/>
              </a:spcAft>
              <a:buSzPts val="1800"/>
              <a:buChar char="–"/>
              <a:defRPr sz="1800">
                <a:latin typeface="Arial"/>
                <a:ea typeface="Arial"/>
                <a:cs typeface="Arial"/>
                <a:sym typeface="Arial"/>
              </a:defRPr>
            </a:lvl3pPr>
            <a:lvl4pPr marL="1828800" lvl="3" indent="-342900" algn="l">
              <a:lnSpc>
                <a:spcPct val="90000"/>
              </a:lnSpc>
              <a:spcBef>
                <a:spcPts val="500"/>
              </a:spcBef>
              <a:spcAft>
                <a:spcPts val="0"/>
              </a:spcAft>
              <a:buSzPts val="1800"/>
              <a:buChar char="•"/>
              <a:defRPr sz="1800">
                <a:latin typeface="Arial"/>
                <a:ea typeface="Arial"/>
                <a:cs typeface="Arial"/>
                <a:sym typeface="Arial"/>
              </a:defRPr>
            </a:lvl4pPr>
            <a:lvl5pPr marL="2286000" lvl="4" indent="-342900" algn="l">
              <a:lnSpc>
                <a:spcPct val="90000"/>
              </a:lnSpc>
              <a:spcBef>
                <a:spcPts val="500"/>
              </a:spcBef>
              <a:spcAft>
                <a:spcPts val="0"/>
              </a:spcAft>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23" name="Google Shape;123;p14"/>
          <p:cNvSpPr txBox="1">
            <a:spLocks noGrp="1"/>
          </p:cNvSpPr>
          <p:nvPr>
            <p:ph type="body" idx="6"/>
          </p:nvPr>
        </p:nvSpPr>
        <p:spPr>
          <a:xfrm>
            <a:off x="8052710" y="2009773"/>
            <a:ext cx="3513137" cy="451611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sz="1800">
                <a:latin typeface="Arial"/>
                <a:ea typeface="Arial"/>
                <a:cs typeface="Arial"/>
                <a:sym typeface="Arial"/>
              </a:defRPr>
            </a:lvl1pPr>
            <a:lvl2pPr marL="914400" lvl="1" indent="-342900" algn="l">
              <a:lnSpc>
                <a:spcPct val="90000"/>
              </a:lnSpc>
              <a:spcBef>
                <a:spcPts val="500"/>
              </a:spcBef>
              <a:spcAft>
                <a:spcPts val="0"/>
              </a:spcAft>
              <a:buSzPts val="1800"/>
              <a:buChar char="o"/>
              <a:defRPr sz="1800">
                <a:latin typeface="Arial"/>
                <a:ea typeface="Arial"/>
                <a:cs typeface="Arial"/>
                <a:sym typeface="Arial"/>
              </a:defRPr>
            </a:lvl2pPr>
            <a:lvl3pPr marL="1371600" lvl="2" indent="-342900" algn="l">
              <a:lnSpc>
                <a:spcPct val="90000"/>
              </a:lnSpc>
              <a:spcBef>
                <a:spcPts val="500"/>
              </a:spcBef>
              <a:spcAft>
                <a:spcPts val="0"/>
              </a:spcAft>
              <a:buSzPts val="1800"/>
              <a:buChar char="–"/>
              <a:defRPr sz="1800">
                <a:latin typeface="Arial"/>
                <a:ea typeface="Arial"/>
                <a:cs typeface="Arial"/>
                <a:sym typeface="Arial"/>
              </a:defRPr>
            </a:lvl3pPr>
            <a:lvl4pPr marL="1828800" lvl="3" indent="-342900" algn="l">
              <a:lnSpc>
                <a:spcPct val="90000"/>
              </a:lnSpc>
              <a:spcBef>
                <a:spcPts val="500"/>
              </a:spcBef>
              <a:spcAft>
                <a:spcPts val="0"/>
              </a:spcAft>
              <a:buSzPts val="1800"/>
              <a:buChar char="•"/>
              <a:defRPr sz="1800">
                <a:latin typeface="Arial"/>
                <a:ea typeface="Arial"/>
                <a:cs typeface="Arial"/>
                <a:sym typeface="Arial"/>
              </a:defRPr>
            </a:lvl4pPr>
            <a:lvl5pPr marL="2286000" lvl="4" indent="-342900" algn="l">
              <a:lnSpc>
                <a:spcPct val="90000"/>
              </a:lnSpc>
              <a:spcBef>
                <a:spcPts val="500"/>
              </a:spcBef>
              <a:spcAft>
                <a:spcPts val="0"/>
              </a:spcAft>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24" name="Google Shape;124;p14"/>
          <p:cNvSpPr txBox="1">
            <a:spLocks noGrp="1"/>
          </p:cNvSpPr>
          <p:nvPr>
            <p:ph type="title"/>
          </p:nvPr>
        </p:nvSpPr>
        <p:spPr>
          <a:xfrm>
            <a:off x="601885" y="145735"/>
            <a:ext cx="8515990"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5" name="Google Shape;125;p14"/>
          <p:cNvSpPr txBox="1"/>
          <p:nvPr/>
        </p:nvSpPr>
        <p:spPr>
          <a:xfrm>
            <a:off x="12410019" y="1"/>
            <a:ext cx="2785533" cy="1569660"/>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Three Column Text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Replace slide title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Update paragraph copy as needed. Use indent tool for more styles – bold, regular copy, bullets,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ext and Image Page">
  <p:cSld name="1_Text and Image Page">
    <p:spTree>
      <p:nvGrpSpPr>
        <p:cNvPr id="1" name="Shape 126"/>
        <p:cNvGrpSpPr/>
        <p:nvPr/>
      </p:nvGrpSpPr>
      <p:grpSpPr>
        <a:xfrm>
          <a:off x="0" y="0"/>
          <a:ext cx="0" cy="0"/>
          <a:chOff x="0" y="0"/>
          <a:chExt cx="0" cy="0"/>
        </a:xfrm>
      </p:grpSpPr>
      <p:sp>
        <p:nvSpPr>
          <p:cNvPr id="127" name="Google Shape;127;p15"/>
          <p:cNvSpPr txBox="1"/>
          <p:nvPr/>
        </p:nvSpPr>
        <p:spPr>
          <a:xfrm>
            <a:off x="12410019" y="0"/>
            <a:ext cx="2785533" cy="2123658"/>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Body Text and Image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Replace slide title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Update paragraph copy as needed. Use indent tool for more styles – bold, regular copy, bullets,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Click the icon within the image box to add a picture. Picture must not exceed size of box provided.</a:t>
            </a:r>
            <a:endParaRPr sz="1400" b="0" i="0" u="none" strike="noStrike" cap="none">
              <a:solidFill>
                <a:srgbClr val="000000"/>
              </a:solidFill>
              <a:latin typeface="Arial"/>
              <a:ea typeface="Arial"/>
              <a:cs typeface="Arial"/>
              <a:sym typeface="Arial"/>
            </a:endParaRPr>
          </a:p>
        </p:txBody>
      </p:sp>
      <p:sp>
        <p:nvSpPr>
          <p:cNvPr id="128" name="Google Shape;128;p15"/>
          <p:cNvSpPr txBox="1">
            <a:spLocks noGrp="1"/>
          </p:cNvSpPr>
          <p:nvPr>
            <p:ph type="body" idx="1"/>
          </p:nvPr>
        </p:nvSpPr>
        <p:spPr>
          <a:xfrm>
            <a:off x="4508500" y="1371599"/>
            <a:ext cx="7066185" cy="50291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sz="180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15"/>
          <p:cNvSpPr>
            <a:spLocks noGrp="1"/>
          </p:cNvSpPr>
          <p:nvPr>
            <p:ph type="pic" idx="2"/>
          </p:nvPr>
        </p:nvSpPr>
        <p:spPr>
          <a:xfrm>
            <a:off x="601886" y="1365811"/>
            <a:ext cx="3691792" cy="5325045"/>
          </a:xfrm>
          <a:prstGeom prst="rect">
            <a:avLst/>
          </a:prstGeom>
          <a:noFill/>
          <a:ln>
            <a:noFill/>
          </a:ln>
        </p:spPr>
      </p:sp>
      <p:sp>
        <p:nvSpPr>
          <p:cNvPr id="130" name="Google Shape;130;p15"/>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1" name="Google Shape;131;p15"/>
          <p:cNvSpPr txBox="1">
            <a:spLocks noGrp="1"/>
          </p:cNvSpPr>
          <p:nvPr>
            <p:ph type="title"/>
          </p:nvPr>
        </p:nvSpPr>
        <p:spPr>
          <a:xfrm>
            <a:off x="601884" y="145735"/>
            <a:ext cx="8524699"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Copy Page">
  <p:cSld name="3 Column Copy Page">
    <p:spTree>
      <p:nvGrpSpPr>
        <p:cNvPr id="1" name="Shape 132"/>
        <p:cNvGrpSpPr/>
        <p:nvPr/>
      </p:nvGrpSpPr>
      <p:grpSpPr>
        <a:xfrm>
          <a:off x="0" y="0"/>
          <a:ext cx="0" cy="0"/>
          <a:chOff x="0" y="0"/>
          <a:chExt cx="0" cy="0"/>
        </a:xfrm>
      </p:grpSpPr>
      <p:sp>
        <p:nvSpPr>
          <p:cNvPr id="133" name="Google Shape;133;p16"/>
          <p:cNvSpPr txBox="1">
            <a:spLocks noGrp="1"/>
          </p:cNvSpPr>
          <p:nvPr>
            <p:ph type="body" idx="1"/>
          </p:nvPr>
        </p:nvSpPr>
        <p:spPr>
          <a:xfrm>
            <a:off x="601663" y="2009774"/>
            <a:ext cx="3513137" cy="4497607"/>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sz="180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16"/>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35" name="Google Shape;135;p16"/>
          <p:cNvSpPr txBox="1">
            <a:spLocks noGrp="1"/>
          </p:cNvSpPr>
          <p:nvPr>
            <p:ph type="body" idx="2"/>
          </p:nvPr>
        </p:nvSpPr>
        <p:spPr>
          <a:xfrm>
            <a:off x="609602" y="1377400"/>
            <a:ext cx="3505198" cy="408858"/>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1000"/>
              </a:spcBef>
              <a:spcAft>
                <a:spcPts val="0"/>
              </a:spcAft>
              <a:buClr>
                <a:schemeClr val="dk1"/>
              </a:buClr>
              <a:buSzPts val="2000"/>
              <a:buNone/>
              <a:defRPr sz="2000" b="1">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16"/>
          <p:cNvSpPr txBox="1">
            <a:spLocks noGrp="1"/>
          </p:cNvSpPr>
          <p:nvPr>
            <p:ph type="body" idx="3"/>
          </p:nvPr>
        </p:nvSpPr>
        <p:spPr>
          <a:xfrm>
            <a:off x="4319587" y="1377400"/>
            <a:ext cx="3505198" cy="408858"/>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1000"/>
              </a:spcBef>
              <a:spcAft>
                <a:spcPts val="0"/>
              </a:spcAft>
              <a:buClr>
                <a:schemeClr val="dk1"/>
              </a:buClr>
              <a:buSzPts val="2000"/>
              <a:buNone/>
              <a:defRPr sz="2000" b="1">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16"/>
          <p:cNvSpPr txBox="1">
            <a:spLocks noGrp="1"/>
          </p:cNvSpPr>
          <p:nvPr>
            <p:ph type="body" idx="4"/>
          </p:nvPr>
        </p:nvSpPr>
        <p:spPr>
          <a:xfrm>
            <a:off x="8056680" y="1377400"/>
            <a:ext cx="3505198" cy="408858"/>
          </a:xfrm>
          <a:prstGeom prst="rect">
            <a:avLst/>
          </a:prstGeom>
          <a:noFill/>
          <a:ln>
            <a:noFill/>
          </a:ln>
        </p:spPr>
        <p:txBody>
          <a:bodyPr spcFirstLastPara="1" wrap="square" lIns="0" tIns="45700" rIns="0" bIns="45700" anchor="b" anchorCtr="0">
            <a:noAutofit/>
          </a:bodyPr>
          <a:lstStyle>
            <a:lvl1pPr marL="457200" lvl="0" indent="-228600" algn="l">
              <a:lnSpc>
                <a:spcPct val="90000"/>
              </a:lnSpc>
              <a:spcBef>
                <a:spcPts val="1000"/>
              </a:spcBef>
              <a:spcAft>
                <a:spcPts val="0"/>
              </a:spcAft>
              <a:buClr>
                <a:schemeClr val="dk1"/>
              </a:buClr>
              <a:buSzPts val="2000"/>
              <a:buNone/>
              <a:defRPr sz="2000" b="1">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16"/>
          <p:cNvSpPr txBox="1">
            <a:spLocks noGrp="1"/>
          </p:cNvSpPr>
          <p:nvPr>
            <p:ph type="body" idx="5"/>
          </p:nvPr>
        </p:nvSpPr>
        <p:spPr>
          <a:xfrm>
            <a:off x="4315617" y="2009773"/>
            <a:ext cx="3513137" cy="451611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sz="180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16"/>
          <p:cNvSpPr txBox="1">
            <a:spLocks noGrp="1"/>
          </p:cNvSpPr>
          <p:nvPr>
            <p:ph type="body" idx="6"/>
          </p:nvPr>
        </p:nvSpPr>
        <p:spPr>
          <a:xfrm>
            <a:off x="8052710" y="2009773"/>
            <a:ext cx="3513137" cy="4516113"/>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Clr>
                <a:schemeClr val="dk1"/>
              </a:buClr>
              <a:buSzPts val="1800"/>
              <a:buChar char="•"/>
              <a:defRPr sz="18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sz="180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16"/>
          <p:cNvSpPr txBox="1">
            <a:spLocks noGrp="1"/>
          </p:cNvSpPr>
          <p:nvPr>
            <p:ph type="title"/>
          </p:nvPr>
        </p:nvSpPr>
        <p:spPr>
          <a:xfrm>
            <a:off x="601885" y="145735"/>
            <a:ext cx="8515990"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1" name="Google Shape;141;p16"/>
          <p:cNvSpPr txBox="1"/>
          <p:nvPr/>
        </p:nvSpPr>
        <p:spPr>
          <a:xfrm>
            <a:off x="12410019" y="1"/>
            <a:ext cx="2785533" cy="1569660"/>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Three Column Text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Replace slide title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Update paragraph copy as needed. Use indent tool for more styles – bold, regular copy, bullets,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 with Caption">
  <p:cSld name="Image with Caption">
    <p:spTree>
      <p:nvGrpSpPr>
        <p:cNvPr id="1" name="Shape 142"/>
        <p:cNvGrpSpPr/>
        <p:nvPr/>
      </p:nvGrpSpPr>
      <p:grpSpPr>
        <a:xfrm>
          <a:off x="0" y="0"/>
          <a:ext cx="0" cy="0"/>
          <a:chOff x="0" y="0"/>
          <a:chExt cx="0" cy="0"/>
        </a:xfrm>
      </p:grpSpPr>
      <p:sp>
        <p:nvSpPr>
          <p:cNvPr id="143" name="Google Shape;143;p17"/>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44" name="Google Shape;144;p17"/>
          <p:cNvSpPr txBox="1">
            <a:spLocks noGrp="1"/>
          </p:cNvSpPr>
          <p:nvPr>
            <p:ph type="body" idx="1"/>
          </p:nvPr>
        </p:nvSpPr>
        <p:spPr>
          <a:xfrm>
            <a:off x="584662" y="4620343"/>
            <a:ext cx="11021184" cy="408858"/>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17"/>
          <p:cNvSpPr>
            <a:spLocks noGrp="1"/>
          </p:cNvSpPr>
          <p:nvPr>
            <p:ph type="pic" idx="2"/>
          </p:nvPr>
        </p:nvSpPr>
        <p:spPr>
          <a:xfrm>
            <a:off x="601884" y="1346200"/>
            <a:ext cx="11003962" cy="3122613"/>
          </a:xfrm>
          <a:prstGeom prst="rect">
            <a:avLst/>
          </a:prstGeom>
          <a:noFill/>
          <a:ln>
            <a:noFill/>
          </a:ln>
        </p:spPr>
      </p:sp>
      <p:sp>
        <p:nvSpPr>
          <p:cNvPr id="146" name="Google Shape;146;p17"/>
          <p:cNvSpPr txBox="1">
            <a:spLocks noGrp="1"/>
          </p:cNvSpPr>
          <p:nvPr>
            <p:ph type="body" idx="3"/>
          </p:nvPr>
        </p:nvSpPr>
        <p:spPr>
          <a:xfrm>
            <a:off x="601663" y="5180730"/>
            <a:ext cx="11004183" cy="1326651"/>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000"/>
              </a:spcBef>
              <a:spcAft>
                <a:spcPts val="0"/>
              </a:spcAft>
              <a:buClr>
                <a:schemeClr val="dk1"/>
              </a:buClr>
              <a:buSzPts val="1800"/>
              <a:buChar char="•"/>
              <a:defRPr sz="18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sz="180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17"/>
          <p:cNvSpPr txBox="1">
            <a:spLocks noGrp="1"/>
          </p:cNvSpPr>
          <p:nvPr>
            <p:ph type="title"/>
          </p:nvPr>
        </p:nvSpPr>
        <p:spPr>
          <a:xfrm>
            <a:off x="601884" y="145735"/>
            <a:ext cx="8524699"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8" name="Google Shape;148;p17"/>
          <p:cNvSpPr txBox="1"/>
          <p:nvPr/>
        </p:nvSpPr>
        <p:spPr>
          <a:xfrm>
            <a:off x="12410019" y="0"/>
            <a:ext cx="2785533" cy="2123658"/>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Image with Caption Layout</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Replace slide title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Update paragraph copy as needed. Use indent tool for more styles – bold, regular copy, bullets,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Use bottom of page for graphs or charts, use colors within theme.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ub Title &amp; Content">
  <p:cSld name="Title, Sub Title &amp; Content">
    <p:spTree>
      <p:nvGrpSpPr>
        <p:cNvPr id="1" name="Shape 149"/>
        <p:cNvGrpSpPr/>
        <p:nvPr/>
      </p:nvGrpSpPr>
      <p:grpSpPr>
        <a:xfrm>
          <a:off x="0" y="0"/>
          <a:ext cx="0" cy="0"/>
          <a:chOff x="0" y="0"/>
          <a:chExt cx="0" cy="0"/>
        </a:xfrm>
      </p:grpSpPr>
      <p:sp>
        <p:nvSpPr>
          <p:cNvPr id="150" name="Google Shape;150;p18"/>
          <p:cNvSpPr txBox="1"/>
          <p:nvPr/>
        </p:nvSpPr>
        <p:spPr>
          <a:xfrm>
            <a:off x="12410019" y="0"/>
            <a:ext cx="2785533" cy="2123658"/>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Body Text &amp; Chart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Replace slide title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Update paragraph copy as needed. Use indent tool for more styles – bold, regular copy, bullets,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Use bottom of page for graphs or charts, use colors within theme.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151" name="Google Shape;151;p18"/>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52" name="Google Shape;152;p18"/>
          <p:cNvSpPr txBox="1">
            <a:spLocks noGrp="1"/>
          </p:cNvSpPr>
          <p:nvPr>
            <p:ph type="body" idx="1"/>
          </p:nvPr>
        </p:nvSpPr>
        <p:spPr>
          <a:xfrm>
            <a:off x="596348" y="1381842"/>
            <a:ext cx="11021184" cy="408858"/>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18"/>
          <p:cNvSpPr txBox="1">
            <a:spLocks noGrp="1"/>
          </p:cNvSpPr>
          <p:nvPr>
            <p:ph type="title"/>
          </p:nvPr>
        </p:nvSpPr>
        <p:spPr>
          <a:xfrm>
            <a:off x="601884" y="145735"/>
            <a:ext cx="8498573"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4" name="Google Shape;154;p18"/>
          <p:cNvSpPr txBox="1">
            <a:spLocks noGrp="1"/>
          </p:cNvSpPr>
          <p:nvPr>
            <p:ph type="body" idx="2"/>
          </p:nvPr>
        </p:nvSpPr>
        <p:spPr>
          <a:xfrm>
            <a:off x="601663" y="1920240"/>
            <a:ext cx="10972801" cy="44196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sz="180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Widescreen Video Layout-Green">
  <p:cSld name="Widescreen Video Layout-Green">
    <p:bg>
      <p:bgPr>
        <a:solidFill>
          <a:srgbClr val="FFFFFF"/>
        </a:solidFill>
        <a:effectLst/>
      </p:bgPr>
    </p:bg>
    <p:spTree>
      <p:nvGrpSpPr>
        <p:cNvPr id="1" name="Shape 155"/>
        <p:cNvGrpSpPr/>
        <p:nvPr/>
      </p:nvGrpSpPr>
      <p:grpSpPr>
        <a:xfrm>
          <a:off x="0" y="0"/>
          <a:ext cx="0" cy="0"/>
          <a:chOff x="0" y="0"/>
          <a:chExt cx="0" cy="0"/>
        </a:xfrm>
      </p:grpSpPr>
      <p:sp>
        <p:nvSpPr>
          <p:cNvPr id="156" name="Google Shape;156;p19"/>
          <p:cNvSpPr/>
          <p:nvPr/>
        </p:nvSpPr>
        <p:spPr>
          <a:xfrm>
            <a:off x="-1" y="0"/>
            <a:ext cx="12192000" cy="6669741"/>
          </a:xfrm>
          <a:prstGeom prst="rect">
            <a:avLst/>
          </a:prstGeom>
          <a:gradFill>
            <a:gsLst>
              <a:gs pos="0">
                <a:srgbClr val="BE8500"/>
              </a:gs>
              <a:gs pos="74000">
                <a:srgbClr val="FFBB1D"/>
              </a:gs>
              <a:gs pos="83000">
                <a:srgbClr val="FFBB1D"/>
              </a:gs>
              <a:gs pos="100000">
                <a:srgbClr val="BE8500"/>
              </a:gs>
            </a:gsLst>
            <a:lin ang="5400000" scaled="0"/>
          </a:gradFill>
          <a:ln w="12700" cap="flat" cmpd="sng">
            <a:solidFill>
              <a:srgbClr val="007E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7" name="Google Shape;157;p19"/>
          <p:cNvSpPr/>
          <p:nvPr/>
        </p:nvSpPr>
        <p:spPr>
          <a:xfrm>
            <a:off x="-1" y="0"/>
            <a:ext cx="12192000" cy="6669741"/>
          </a:xfrm>
          <a:prstGeom prst="rect">
            <a:avLst/>
          </a:prstGeom>
          <a:gradFill>
            <a:gsLst>
              <a:gs pos="0">
                <a:srgbClr val="BE8500"/>
              </a:gs>
              <a:gs pos="74000">
                <a:srgbClr val="FFBB1D"/>
              </a:gs>
              <a:gs pos="83000">
                <a:srgbClr val="FFBB1D"/>
              </a:gs>
              <a:gs pos="100000">
                <a:srgbClr val="BE8500"/>
              </a:gs>
            </a:gsLst>
            <a:lin ang="5400000" scaled="0"/>
          </a:gradFill>
          <a:ln w="12700" cap="flat" cmpd="sng">
            <a:solidFill>
              <a:srgbClr val="007E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58" name="Google Shape;158;p19"/>
          <p:cNvPicPr preferRelativeResize="0"/>
          <p:nvPr/>
        </p:nvPicPr>
        <p:blipFill rotWithShape="1">
          <a:blip r:embed="rId2">
            <a:alphaModFix/>
          </a:blip>
          <a:srcRect/>
          <a:stretch/>
        </p:blipFill>
        <p:spPr>
          <a:xfrm>
            <a:off x="10692452" y="565092"/>
            <a:ext cx="1280481" cy="351421"/>
          </a:xfrm>
          <a:prstGeom prst="rect">
            <a:avLst/>
          </a:prstGeom>
          <a:noFill/>
          <a:ln>
            <a:noFill/>
          </a:ln>
        </p:spPr>
      </p:pic>
      <p:sp>
        <p:nvSpPr>
          <p:cNvPr id="159" name="Google Shape;159;p19"/>
          <p:cNvSpPr txBox="1"/>
          <p:nvPr/>
        </p:nvSpPr>
        <p:spPr>
          <a:xfrm>
            <a:off x="12405449" y="2366"/>
            <a:ext cx="2785533" cy="2492990"/>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Video Playback Slide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The background image must be replaced to use this page. Click the icon and select your video source, choose your file and click “insert”.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Best practice is to use </a:t>
            </a:r>
            <a:r>
              <a:rPr lang="en-US" sz="1200" b="1" i="0" u="none" strike="noStrike" cap="none">
                <a:solidFill>
                  <a:schemeClr val="dk1"/>
                </a:solidFill>
                <a:latin typeface="Arial"/>
                <a:ea typeface="Arial"/>
                <a:cs typeface="Arial"/>
                <a:sym typeface="Arial"/>
              </a:rPr>
              <a:t>a file saved locally on the computer </a:t>
            </a:r>
            <a:r>
              <a:rPr lang="en-US" sz="1200" b="0" i="0" u="none" strike="noStrike" cap="none">
                <a:solidFill>
                  <a:schemeClr val="dk1"/>
                </a:solidFill>
                <a:latin typeface="Arial"/>
                <a:ea typeface="Arial"/>
                <a:cs typeface="Arial"/>
                <a:sym typeface="Arial"/>
              </a:rPr>
              <a:t>to avoid technology and/or internet failure during presentation.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insert any text on this slide.</a:t>
            </a:r>
            <a:endParaRPr sz="1200" b="0" i="0" u="none" strike="noStrike" cap="none">
              <a:solidFill>
                <a:schemeClr val="dk1"/>
              </a:solidFill>
              <a:latin typeface="Arial"/>
              <a:ea typeface="Arial"/>
              <a:cs typeface="Arial"/>
              <a:sym typeface="Arial"/>
            </a:endParaRPr>
          </a:p>
        </p:txBody>
      </p:sp>
      <p:sp>
        <p:nvSpPr>
          <p:cNvPr id="160" name="Google Shape;160;p19"/>
          <p:cNvSpPr txBox="1"/>
          <p:nvPr/>
        </p:nvSpPr>
        <p:spPr>
          <a:xfrm>
            <a:off x="12405448" y="5382100"/>
            <a:ext cx="2785533" cy="1384995"/>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Guidelines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allow content to exceed space provided.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Use this layout for embedded video playback only.</a:t>
            </a:r>
            <a:endParaRPr sz="1200" b="0" i="0" u="none" strike="noStrike" cap="none">
              <a:solidFill>
                <a:schemeClr val="dk1"/>
              </a:solidFill>
              <a:latin typeface="Arial"/>
              <a:ea typeface="Arial"/>
              <a:cs typeface="Arial"/>
              <a:sym typeface="Arial"/>
            </a:endParaRPr>
          </a:p>
        </p:txBody>
      </p:sp>
      <p:sp>
        <p:nvSpPr>
          <p:cNvPr id="161" name="Google Shape;161;p19"/>
          <p:cNvSpPr>
            <a:spLocks noGrp="1"/>
          </p:cNvSpPr>
          <p:nvPr>
            <p:ph type="media" idx="2"/>
          </p:nvPr>
        </p:nvSpPr>
        <p:spPr>
          <a:xfrm>
            <a:off x="618353" y="573741"/>
            <a:ext cx="9855033" cy="5543456"/>
          </a:xfrm>
          <a:prstGeom prst="rect">
            <a:avLst/>
          </a:prstGeom>
          <a:noFill/>
          <a:ln>
            <a:noFill/>
          </a:ln>
          <a:effectLst>
            <a:outerShdw blurRad="127000" dist="25400" sx="101000" sy="101000" algn="ctr" rotWithShape="0">
              <a:srgbClr val="000000">
                <a:alpha val="20000"/>
              </a:srgbClr>
            </a:outerShdw>
          </a:effectLst>
        </p:spPr>
        <p:txBody>
          <a:bodyPr spcFirstLastPara="1" wrap="square" lIns="0" tIns="45700" rIns="0" bIns="45700" anchor="t" anchorCtr="0">
            <a:noAutofit/>
          </a:bodyPr>
          <a:lstStyle>
            <a:lvl1pPr marR="0" lvl="0" algn="ctr" rtl="0">
              <a:lnSpc>
                <a:spcPct val="90000"/>
              </a:lnSpc>
              <a:spcBef>
                <a:spcPts val="10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19"/>
          <p:cNvSpPr/>
          <p:nvPr/>
        </p:nvSpPr>
        <p:spPr>
          <a:xfrm>
            <a:off x="0" y="6767095"/>
            <a:ext cx="518160" cy="1010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19"/>
          <p:cNvSpPr/>
          <p:nvPr/>
        </p:nvSpPr>
        <p:spPr>
          <a:xfrm>
            <a:off x="601884" y="6767095"/>
            <a:ext cx="11590115" cy="10106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64" name="Google Shape;164;p19"/>
          <p:cNvPicPr preferRelativeResize="0"/>
          <p:nvPr/>
        </p:nvPicPr>
        <p:blipFill rotWithShape="1">
          <a:blip r:embed="rId3">
            <a:alphaModFix/>
          </a:blip>
          <a:srcRect/>
          <a:stretch/>
        </p:blipFill>
        <p:spPr>
          <a:xfrm>
            <a:off x="10828526" y="5816420"/>
            <a:ext cx="1014702" cy="313591"/>
          </a:xfrm>
          <a:prstGeom prst="rect">
            <a:avLst/>
          </a:prstGeom>
          <a:noFill/>
          <a:ln>
            <a:noFill/>
          </a:ln>
        </p:spPr>
      </p:pic>
      <p:sp>
        <p:nvSpPr>
          <p:cNvPr id="165" name="Google Shape;165;p19"/>
          <p:cNvSpPr txBox="1"/>
          <p:nvPr/>
        </p:nvSpPr>
        <p:spPr>
          <a:xfrm>
            <a:off x="10807389" y="5527451"/>
            <a:ext cx="1050606" cy="415498"/>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Official pediatric teaching </a:t>
            </a:r>
            <a:br>
              <a:rPr lang="en-US" sz="700" b="0" i="0" u="none" strike="noStrike" cap="none">
                <a:solidFill>
                  <a:schemeClr val="lt1"/>
                </a:solidFill>
                <a:latin typeface="Arial"/>
                <a:ea typeface="Arial"/>
                <a:cs typeface="Arial"/>
                <a:sym typeface="Arial"/>
              </a:rPr>
            </a:br>
            <a:r>
              <a:rPr lang="en-US" sz="700" b="0" i="0" u="none" strike="noStrike" cap="none">
                <a:solidFill>
                  <a:schemeClr val="lt1"/>
                </a:solidFill>
                <a:latin typeface="Arial"/>
                <a:ea typeface="Arial"/>
                <a:cs typeface="Arial"/>
                <a:sym typeface="Arial"/>
              </a:rPr>
              <a:t>hospital of</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166" name="Google Shape;166;p19"/>
          <p:cNvSpPr/>
          <p:nvPr/>
        </p:nvSpPr>
        <p:spPr>
          <a:xfrm>
            <a:off x="-1" y="0"/>
            <a:ext cx="12192000" cy="6669741"/>
          </a:xfrm>
          <a:prstGeom prst="rect">
            <a:avLst/>
          </a:prstGeom>
          <a:gradFill>
            <a:gsLst>
              <a:gs pos="0">
                <a:srgbClr val="005443"/>
              </a:gs>
              <a:gs pos="74000">
                <a:srgbClr val="007E64"/>
              </a:gs>
              <a:gs pos="83000">
                <a:srgbClr val="007E64"/>
              </a:gs>
              <a:gs pos="100000">
                <a:srgbClr val="005443"/>
              </a:gs>
            </a:gsLst>
            <a:lin ang="5400000" scaled="0"/>
          </a:gradFill>
          <a:ln w="12700" cap="flat" cmpd="sng">
            <a:solidFill>
              <a:srgbClr val="007E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19"/>
          <p:cNvSpPr/>
          <p:nvPr/>
        </p:nvSpPr>
        <p:spPr>
          <a:xfrm>
            <a:off x="0" y="6767095"/>
            <a:ext cx="518160" cy="1010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8" name="Google Shape;168;p19"/>
          <p:cNvSpPr/>
          <p:nvPr/>
        </p:nvSpPr>
        <p:spPr>
          <a:xfrm>
            <a:off x="601884" y="6767095"/>
            <a:ext cx="11590115" cy="10106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9" name="Google Shape;169;p19"/>
          <p:cNvSpPr/>
          <p:nvPr/>
        </p:nvSpPr>
        <p:spPr>
          <a:xfrm>
            <a:off x="0" y="6767095"/>
            <a:ext cx="518160" cy="1010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0" name="Google Shape;170;p19"/>
          <p:cNvSpPr/>
          <p:nvPr/>
        </p:nvSpPr>
        <p:spPr>
          <a:xfrm>
            <a:off x="601884" y="6767095"/>
            <a:ext cx="11590115" cy="1010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p19"/>
          <p:cNvSpPr>
            <a:spLocks noGrp="1"/>
          </p:cNvSpPr>
          <p:nvPr>
            <p:ph type="media" idx="3"/>
          </p:nvPr>
        </p:nvSpPr>
        <p:spPr>
          <a:xfrm>
            <a:off x="1473170" y="1166272"/>
            <a:ext cx="9245660" cy="5200684"/>
          </a:xfrm>
          <a:prstGeom prst="rect">
            <a:avLst/>
          </a:prstGeom>
          <a:noFill/>
          <a:ln>
            <a:noFill/>
          </a:ln>
          <a:effectLst>
            <a:outerShdw blurRad="127000" dist="25400" sx="101000" sy="101000" algn="ctr" rotWithShape="0">
              <a:srgbClr val="000000">
                <a:alpha val="20000"/>
              </a:srgbClr>
            </a:outerShdw>
          </a:effectLst>
        </p:spPr>
        <p:txBody>
          <a:bodyPr spcFirstLastPara="1" wrap="square" lIns="0" tIns="45700" rIns="0" bIns="45700" anchor="t" anchorCtr="0">
            <a:noAutofit/>
          </a:bodyPr>
          <a:lstStyle>
            <a:lvl1pPr marR="0" lvl="0" algn="ctr" rtl="0">
              <a:lnSpc>
                <a:spcPct val="90000"/>
              </a:lnSpc>
              <a:spcBef>
                <a:spcPts val="10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2" name="Google Shape;172;p19"/>
          <p:cNvSpPr txBox="1">
            <a:spLocks noGrp="1"/>
          </p:cNvSpPr>
          <p:nvPr>
            <p:ph type="title"/>
          </p:nvPr>
        </p:nvSpPr>
        <p:spPr>
          <a:xfrm>
            <a:off x="1459412" y="245646"/>
            <a:ext cx="8897715" cy="67498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sz="2800">
                <a:solidFill>
                  <a:schemeClr val="l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Widescreen Video Layout-Blue">
  <p:cSld name="Widescreen Video Layout-Blue">
    <p:bg>
      <p:bgPr>
        <a:solidFill>
          <a:srgbClr val="FFFFFF"/>
        </a:solidFill>
        <a:effectLst/>
      </p:bgPr>
    </p:bg>
    <p:spTree>
      <p:nvGrpSpPr>
        <p:cNvPr id="1" name="Shape 173"/>
        <p:cNvGrpSpPr/>
        <p:nvPr/>
      </p:nvGrpSpPr>
      <p:grpSpPr>
        <a:xfrm>
          <a:off x="0" y="0"/>
          <a:ext cx="0" cy="0"/>
          <a:chOff x="0" y="0"/>
          <a:chExt cx="0" cy="0"/>
        </a:xfrm>
      </p:grpSpPr>
      <p:sp>
        <p:nvSpPr>
          <p:cNvPr id="174" name="Google Shape;174;p20"/>
          <p:cNvSpPr/>
          <p:nvPr/>
        </p:nvSpPr>
        <p:spPr>
          <a:xfrm>
            <a:off x="0" y="1"/>
            <a:ext cx="12192000" cy="6669740"/>
          </a:xfrm>
          <a:prstGeom prst="rect">
            <a:avLst/>
          </a:prstGeom>
          <a:gradFill>
            <a:gsLst>
              <a:gs pos="0">
                <a:srgbClr val="131E2A"/>
              </a:gs>
              <a:gs pos="74000">
                <a:srgbClr val="1B516A"/>
              </a:gs>
              <a:gs pos="83000">
                <a:srgbClr val="1B516A"/>
              </a:gs>
              <a:gs pos="100000">
                <a:srgbClr val="131E2A"/>
              </a:gs>
            </a:gsLst>
            <a:lin ang="5400000" scaled="0"/>
          </a:gradFill>
          <a:ln w="12700" cap="flat" cmpd="sng">
            <a:solidFill>
              <a:srgbClr val="007E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5" name="Google Shape;175;p20"/>
          <p:cNvSpPr/>
          <p:nvPr/>
        </p:nvSpPr>
        <p:spPr>
          <a:xfrm>
            <a:off x="0" y="6767095"/>
            <a:ext cx="518160" cy="1010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20"/>
          <p:cNvSpPr/>
          <p:nvPr/>
        </p:nvSpPr>
        <p:spPr>
          <a:xfrm>
            <a:off x="601884" y="6767095"/>
            <a:ext cx="11590115" cy="10106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7" name="Google Shape;177;p20"/>
          <p:cNvSpPr/>
          <p:nvPr/>
        </p:nvSpPr>
        <p:spPr>
          <a:xfrm>
            <a:off x="0" y="6767095"/>
            <a:ext cx="518160" cy="1010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8" name="Google Shape;178;p20"/>
          <p:cNvSpPr/>
          <p:nvPr/>
        </p:nvSpPr>
        <p:spPr>
          <a:xfrm>
            <a:off x="601884" y="6767095"/>
            <a:ext cx="11590115" cy="10106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p20"/>
          <p:cNvSpPr/>
          <p:nvPr/>
        </p:nvSpPr>
        <p:spPr>
          <a:xfrm>
            <a:off x="0" y="6767095"/>
            <a:ext cx="518160" cy="1010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0" name="Google Shape;180;p20"/>
          <p:cNvSpPr/>
          <p:nvPr/>
        </p:nvSpPr>
        <p:spPr>
          <a:xfrm>
            <a:off x="601884" y="6767095"/>
            <a:ext cx="11590115" cy="1010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p20"/>
          <p:cNvSpPr>
            <a:spLocks noGrp="1"/>
          </p:cNvSpPr>
          <p:nvPr>
            <p:ph type="media" idx="2"/>
          </p:nvPr>
        </p:nvSpPr>
        <p:spPr>
          <a:xfrm>
            <a:off x="1473170" y="1166272"/>
            <a:ext cx="9245660" cy="5200684"/>
          </a:xfrm>
          <a:prstGeom prst="rect">
            <a:avLst/>
          </a:prstGeom>
          <a:noFill/>
          <a:ln>
            <a:noFill/>
          </a:ln>
          <a:effectLst>
            <a:outerShdw blurRad="127000" dist="25400" sx="101000" sy="101000" algn="ctr" rotWithShape="0">
              <a:srgbClr val="000000">
                <a:alpha val="20000"/>
              </a:srgbClr>
            </a:outerShdw>
          </a:effectLst>
        </p:spPr>
        <p:txBody>
          <a:bodyPr spcFirstLastPara="1" wrap="square" lIns="0" tIns="45700" rIns="0" bIns="45700" anchor="t" anchorCtr="0">
            <a:noAutofit/>
          </a:bodyPr>
          <a:lstStyle>
            <a:lvl1pPr marR="0" lvl="0" algn="ctr" rtl="0">
              <a:lnSpc>
                <a:spcPct val="90000"/>
              </a:lnSpc>
              <a:spcBef>
                <a:spcPts val="10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2" name="Google Shape;182;p20"/>
          <p:cNvSpPr txBox="1">
            <a:spLocks noGrp="1"/>
          </p:cNvSpPr>
          <p:nvPr>
            <p:ph type="title"/>
          </p:nvPr>
        </p:nvSpPr>
        <p:spPr>
          <a:xfrm>
            <a:off x="1459412" y="245646"/>
            <a:ext cx="8897715" cy="67498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sz="2800">
                <a:solidFill>
                  <a:schemeClr val="l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3" name="Google Shape;183;p20"/>
          <p:cNvSpPr txBox="1"/>
          <p:nvPr/>
        </p:nvSpPr>
        <p:spPr>
          <a:xfrm>
            <a:off x="12405449" y="2366"/>
            <a:ext cx="2785533" cy="2492990"/>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Video Playback Slide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The background image must be replaced to use this page. Click the icon and select your video source, choose your file and click “insert”.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Best practice is to use </a:t>
            </a:r>
            <a:r>
              <a:rPr lang="en-US" sz="1200" b="1" i="0" u="none" strike="noStrike" cap="none">
                <a:solidFill>
                  <a:schemeClr val="dk1"/>
                </a:solidFill>
                <a:latin typeface="Arial"/>
                <a:ea typeface="Arial"/>
                <a:cs typeface="Arial"/>
                <a:sym typeface="Arial"/>
              </a:rPr>
              <a:t>a file saved locally on the computer </a:t>
            </a:r>
            <a:r>
              <a:rPr lang="en-US" sz="1200" b="0" i="0" u="none" strike="noStrike" cap="none">
                <a:solidFill>
                  <a:schemeClr val="dk1"/>
                </a:solidFill>
                <a:latin typeface="Arial"/>
                <a:ea typeface="Arial"/>
                <a:cs typeface="Arial"/>
                <a:sym typeface="Arial"/>
              </a:rPr>
              <a:t>to avoid technology and/or internet failure during presentation.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insert any text on this slide.</a:t>
            </a:r>
            <a:endParaRPr sz="1200" b="0" i="0" u="none" strike="noStrike" cap="none">
              <a:solidFill>
                <a:schemeClr val="dk1"/>
              </a:solidFill>
              <a:latin typeface="Arial"/>
              <a:ea typeface="Arial"/>
              <a:cs typeface="Arial"/>
              <a:sym typeface="Arial"/>
            </a:endParaRPr>
          </a:p>
        </p:txBody>
      </p:sp>
      <p:sp>
        <p:nvSpPr>
          <p:cNvPr id="184" name="Google Shape;184;p20"/>
          <p:cNvSpPr txBox="1"/>
          <p:nvPr/>
        </p:nvSpPr>
        <p:spPr>
          <a:xfrm>
            <a:off x="12405448" y="5382100"/>
            <a:ext cx="2785533" cy="1384995"/>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Guidelines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allow content to exceed space provided.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Use this layout for embedded video playback only.</a:t>
            </a:r>
            <a:endParaRPr sz="12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Quote">
  <p:cSld name="Divider/Quote">
    <p:spTree>
      <p:nvGrpSpPr>
        <p:cNvPr id="1" name="Shape 35"/>
        <p:cNvGrpSpPr/>
        <p:nvPr/>
      </p:nvGrpSpPr>
      <p:grpSpPr>
        <a:xfrm>
          <a:off x="0" y="0"/>
          <a:ext cx="0" cy="0"/>
          <a:chOff x="0" y="0"/>
          <a:chExt cx="0" cy="0"/>
        </a:xfrm>
      </p:grpSpPr>
      <p:sp>
        <p:nvSpPr>
          <p:cNvPr id="36" name="Google Shape;36;p3"/>
          <p:cNvSpPr txBox="1">
            <a:spLocks noGrp="1"/>
          </p:cNvSpPr>
          <p:nvPr>
            <p:ph type="title"/>
          </p:nvPr>
        </p:nvSpPr>
        <p:spPr>
          <a:xfrm>
            <a:off x="601884" y="0"/>
            <a:ext cx="10980515" cy="3324225"/>
          </a:xfrm>
          <a:prstGeom prst="rect">
            <a:avLst/>
          </a:prstGeom>
          <a:noFill/>
          <a:ln>
            <a:noFill/>
          </a:ln>
        </p:spPr>
        <p:txBody>
          <a:bodyPr spcFirstLastPara="1" wrap="square" lIns="0" tIns="45700" rIns="0" bIns="45700" anchor="b" anchorCtr="0">
            <a:noAutofit/>
          </a:bodyPr>
          <a:lstStyle>
            <a:lvl1pPr lvl="0" algn="ctr">
              <a:lnSpc>
                <a:spcPct val="90000"/>
              </a:lnSpc>
              <a:spcBef>
                <a:spcPts val="0"/>
              </a:spcBef>
              <a:spcAft>
                <a:spcPts val="0"/>
              </a:spcAft>
              <a:buSzPts val="1400"/>
              <a:buNone/>
              <a:defRPr>
                <a:solidFill>
                  <a:schemeClr val="accen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7" name="Google Shape;37;p3"/>
          <p:cNvSpPr/>
          <p:nvPr/>
        </p:nvSpPr>
        <p:spPr>
          <a:xfrm>
            <a:off x="0" y="3453024"/>
            <a:ext cx="518160" cy="1010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Arial"/>
              <a:ea typeface="Arial"/>
              <a:cs typeface="Arial"/>
              <a:sym typeface="Arial"/>
            </a:endParaRPr>
          </a:p>
        </p:txBody>
      </p:sp>
      <p:sp>
        <p:nvSpPr>
          <p:cNvPr id="38" name="Google Shape;38;p3"/>
          <p:cNvSpPr/>
          <p:nvPr/>
        </p:nvSpPr>
        <p:spPr>
          <a:xfrm>
            <a:off x="601884" y="3453024"/>
            <a:ext cx="11590115" cy="10106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39" name="Google Shape;39;p3"/>
          <p:cNvSpPr txBox="1"/>
          <p:nvPr/>
        </p:nvSpPr>
        <p:spPr>
          <a:xfrm>
            <a:off x="12410019" y="3168650"/>
            <a:ext cx="2785533" cy="3416320"/>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Guidelines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Use Brand theme colors ONLY.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allow content to exceed space provided. Content should not extend beyond the green/blue line/footer.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Headline must be 36pt – shorten your title to fit in the space provided.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change colors of typography. Only incorporate colors labeled “theme colors” in graphs and charts.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Only use “Arial” as the font for all text and never size under 16pt for presentations.</a:t>
            </a:r>
            <a:endParaRPr sz="1200" b="0" i="0" u="none" strike="noStrike" cap="none">
              <a:solidFill>
                <a:schemeClr val="dk1"/>
              </a:solidFill>
              <a:latin typeface="Arial"/>
              <a:ea typeface="Arial"/>
              <a:cs typeface="Arial"/>
              <a:sym typeface="Arial"/>
            </a:endParaRPr>
          </a:p>
        </p:txBody>
      </p:sp>
      <p:sp>
        <p:nvSpPr>
          <p:cNvPr id="40" name="Google Shape;40;p3"/>
          <p:cNvSpPr/>
          <p:nvPr/>
        </p:nvSpPr>
        <p:spPr>
          <a:xfrm>
            <a:off x="0" y="3453024"/>
            <a:ext cx="518160" cy="1010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Arial"/>
              <a:ea typeface="Arial"/>
              <a:cs typeface="Arial"/>
              <a:sym typeface="Arial"/>
            </a:endParaRPr>
          </a:p>
        </p:txBody>
      </p:sp>
      <p:sp>
        <p:nvSpPr>
          <p:cNvPr id="41" name="Google Shape;41;p3"/>
          <p:cNvSpPr/>
          <p:nvPr/>
        </p:nvSpPr>
        <p:spPr>
          <a:xfrm>
            <a:off x="601884" y="3453024"/>
            <a:ext cx="11590115" cy="10106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42" name="Google Shape;42;p3"/>
          <p:cNvSpPr txBox="1"/>
          <p:nvPr/>
        </p:nvSpPr>
        <p:spPr>
          <a:xfrm>
            <a:off x="12410019" y="0"/>
            <a:ext cx="2785533" cy="1200329"/>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Divider Layout</a:t>
            </a: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Use divider slides to organize the flow of your presentation or to call out quotes or words of importance.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43" name="Google Shape;43;p3"/>
          <p:cNvSpPr/>
          <p:nvPr/>
        </p:nvSpPr>
        <p:spPr>
          <a:xfrm>
            <a:off x="0" y="3453024"/>
            <a:ext cx="518160" cy="1010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Arial"/>
              <a:ea typeface="Arial"/>
              <a:cs typeface="Arial"/>
              <a:sym typeface="Arial"/>
            </a:endParaRPr>
          </a:p>
        </p:txBody>
      </p:sp>
      <p:sp>
        <p:nvSpPr>
          <p:cNvPr id="44" name="Google Shape;44;p3"/>
          <p:cNvSpPr/>
          <p:nvPr/>
        </p:nvSpPr>
        <p:spPr>
          <a:xfrm>
            <a:off x="601884" y="3453024"/>
            <a:ext cx="11590115" cy="1010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5"/>
        <p:cNvGrpSpPr/>
        <p:nvPr/>
      </p:nvGrpSpPr>
      <p:grpSpPr>
        <a:xfrm>
          <a:off x="0" y="0"/>
          <a:ext cx="0" cy="0"/>
          <a:chOff x="0" y="0"/>
          <a:chExt cx="0" cy="0"/>
        </a:xfrm>
      </p:grpSpPr>
      <p:sp>
        <p:nvSpPr>
          <p:cNvPr id="186" name="Google Shape;186;p2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rtl="0">
              <a:lnSpc>
                <a:spcPct val="100000"/>
              </a:lnSpc>
              <a:spcBef>
                <a:spcPts val="0"/>
              </a:spcBef>
              <a:spcAft>
                <a:spcPts val="0"/>
              </a:spcAft>
              <a:buSzPts val="3700"/>
              <a:buNone/>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87" name="Google Shape;187;p2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rtl="0">
              <a:lnSpc>
                <a:spcPct val="115000"/>
              </a:lnSpc>
              <a:spcBef>
                <a:spcPts val="0"/>
              </a:spcBef>
              <a:spcAft>
                <a:spcPts val="0"/>
              </a:spcAft>
              <a:buSzPts val="2400"/>
              <a:buChar char="•"/>
              <a:defRPr/>
            </a:lvl1pPr>
            <a:lvl2pPr marL="914400" lvl="1" indent="-349250" algn="l" rtl="0">
              <a:lnSpc>
                <a:spcPct val="115000"/>
              </a:lnSpc>
              <a:spcBef>
                <a:spcPts val="0"/>
              </a:spcBef>
              <a:spcAft>
                <a:spcPts val="0"/>
              </a:spcAft>
              <a:buSzPts val="1900"/>
              <a:buChar char="o"/>
              <a:defRPr/>
            </a:lvl2pPr>
            <a:lvl3pPr marL="1371600" lvl="2" indent="-349250" algn="l" rtl="0">
              <a:lnSpc>
                <a:spcPct val="115000"/>
              </a:lnSpc>
              <a:spcBef>
                <a:spcPts val="0"/>
              </a:spcBef>
              <a:spcAft>
                <a:spcPts val="0"/>
              </a:spcAft>
              <a:buSzPts val="1900"/>
              <a:buChar char="–"/>
              <a:defRPr/>
            </a:lvl3pPr>
            <a:lvl4pPr marL="1828800" lvl="3" indent="-349250" algn="l" rtl="0">
              <a:lnSpc>
                <a:spcPct val="115000"/>
              </a:lnSpc>
              <a:spcBef>
                <a:spcPts val="0"/>
              </a:spcBef>
              <a:spcAft>
                <a:spcPts val="0"/>
              </a:spcAft>
              <a:buSzPts val="1900"/>
              <a:buChar char="•"/>
              <a:defRPr/>
            </a:lvl4pPr>
            <a:lvl5pPr marL="2286000" lvl="4" indent="-228600" algn="l" rtl="0">
              <a:lnSpc>
                <a:spcPct val="115000"/>
              </a:lnSpc>
              <a:spcBef>
                <a:spcPts val="0"/>
              </a:spcBef>
              <a:spcAft>
                <a:spcPts val="0"/>
              </a:spcAft>
              <a:buSzPts val="1900"/>
              <a:buNone/>
              <a:defRPr/>
            </a:lvl5pPr>
            <a:lvl6pPr marL="2743200" lvl="5" indent="-349250" algn="l" rtl="0">
              <a:lnSpc>
                <a:spcPct val="115000"/>
              </a:lnSpc>
              <a:spcBef>
                <a:spcPts val="0"/>
              </a:spcBef>
              <a:spcAft>
                <a:spcPts val="0"/>
              </a:spcAft>
              <a:buSzPts val="1900"/>
              <a:buChar char="•"/>
              <a:defRPr/>
            </a:lvl6pPr>
            <a:lvl7pPr marL="3200400" lvl="6" indent="-349250" algn="l" rtl="0">
              <a:lnSpc>
                <a:spcPct val="115000"/>
              </a:lnSpc>
              <a:spcBef>
                <a:spcPts val="0"/>
              </a:spcBef>
              <a:spcAft>
                <a:spcPts val="0"/>
              </a:spcAft>
              <a:buSzPts val="1900"/>
              <a:buChar char="•"/>
              <a:defRPr/>
            </a:lvl7pPr>
            <a:lvl8pPr marL="3657600" lvl="7" indent="-349250" algn="l" rtl="0">
              <a:lnSpc>
                <a:spcPct val="115000"/>
              </a:lnSpc>
              <a:spcBef>
                <a:spcPts val="0"/>
              </a:spcBef>
              <a:spcAft>
                <a:spcPts val="0"/>
              </a:spcAft>
              <a:buSzPts val="1900"/>
              <a:buChar char="•"/>
              <a:defRPr/>
            </a:lvl8pPr>
            <a:lvl9pPr marL="4114800" lvl="8" indent="-349250" algn="l" rtl="0">
              <a:lnSpc>
                <a:spcPct val="115000"/>
              </a:lnSpc>
              <a:spcBef>
                <a:spcPts val="0"/>
              </a:spcBef>
              <a:spcAft>
                <a:spcPts val="0"/>
              </a:spcAft>
              <a:buSzPts val="1900"/>
              <a:buChar char="•"/>
              <a:defRPr/>
            </a:lvl9pPr>
          </a:lstStyle>
          <a:p>
            <a:endParaRPr/>
          </a:p>
        </p:txBody>
      </p:sp>
      <p:sp>
        <p:nvSpPr>
          <p:cNvPr id="188" name="Google Shape;188;p21"/>
          <p:cNvSpPr txBox="1">
            <a:spLocks noGrp="1"/>
          </p:cNvSpPr>
          <p:nvPr>
            <p:ph type="dt" idx="10"/>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9pPr>
          </a:lstStyle>
          <a:p>
            <a:endParaRPr/>
          </a:p>
        </p:txBody>
      </p:sp>
      <p:sp>
        <p:nvSpPr>
          <p:cNvPr id="189" name="Google Shape;189;p21"/>
          <p:cNvSpPr txBox="1">
            <a:spLocks noGrp="1"/>
          </p:cNvSpPr>
          <p:nvPr>
            <p:ph type="ftr" idx="11"/>
          </p:nvPr>
        </p:nvSpPr>
        <p:spPr>
          <a:xfrm>
            <a:off x="0" y="0"/>
            <a:ext cx="3999900" cy="3999900"/>
          </a:xfrm>
          <a:prstGeom prst="rect">
            <a:avLst/>
          </a:prstGeom>
          <a:noFill/>
          <a:ln>
            <a:noFill/>
          </a:ln>
        </p:spPr>
        <p:txBody>
          <a:bodyPr spcFirstLastPara="1" wrap="square" lIns="121900" tIns="60925" rIns="121900" bIns="60925" anchor="t" anchorCtr="0">
            <a:noAutofit/>
          </a:bodyPr>
          <a:lstStyle>
            <a:lvl1pPr marR="0" lvl="0"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900"/>
              <a:buNone/>
              <a:defRPr sz="1900" b="0" i="0" u="none" strike="noStrike" cap="none">
                <a:solidFill>
                  <a:srgbClr val="000000"/>
                </a:solidFill>
                <a:latin typeface="Arial"/>
                <a:ea typeface="Arial"/>
                <a:cs typeface="Arial"/>
                <a:sym typeface="Arial"/>
              </a:defRPr>
            </a:lvl9pPr>
          </a:lstStyle>
          <a:p>
            <a:endParaRPr/>
          </a:p>
        </p:txBody>
      </p:sp>
      <p:sp>
        <p:nvSpPr>
          <p:cNvPr id="190" name="Google Shape;190;p2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lvl="0" indent="0" algn="r" rtl="0">
              <a:lnSpc>
                <a:spcPct val="100000"/>
              </a:lnSpc>
              <a:spcBef>
                <a:spcPts val="0"/>
              </a:spcBef>
              <a:spcAft>
                <a:spcPts val="0"/>
              </a:spcAft>
              <a:buSzPts val="1300"/>
              <a:buNone/>
              <a:defRPr/>
            </a:lvl1pPr>
            <a:lvl2pPr marL="0" lvl="1" indent="0" algn="r" rtl="0">
              <a:lnSpc>
                <a:spcPct val="100000"/>
              </a:lnSpc>
              <a:spcBef>
                <a:spcPts val="0"/>
              </a:spcBef>
              <a:spcAft>
                <a:spcPts val="0"/>
              </a:spcAft>
              <a:buSzPts val="1300"/>
              <a:buNone/>
              <a:defRPr/>
            </a:lvl2pPr>
            <a:lvl3pPr marL="0" lvl="2" indent="0" algn="r" rtl="0">
              <a:lnSpc>
                <a:spcPct val="100000"/>
              </a:lnSpc>
              <a:spcBef>
                <a:spcPts val="0"/>
              </a:spcBef>
              <a:spcAft>
                <a:spcPts val="0"/>
              </a:spcAft>
              <a:buSzPts val="1300"/>
              <a:buNone/>
              <a:defRPr/>
            </a:lvl3pPr>
            <a:lvl4pPr marL="0" lvl="3" indent="0" algn="r" rtl="0">
              <a:lnSpc>
                <a:spcPct val="100000"/>
              </a:lnSpc>
              <a:spcBef>
                <a:spcPts val="0"/>
              </a:spcBef>
              <a:spcAft>
                <a:spcPts val="0"/>
              </a:spcAft>
              <a:buSzPts val="1300"/>
              <a:buNone/>
              <a:defRPr/>
            </a:lvl4pPr>
            <a:lvl5pPr marL="0" lvl="4" indent="0" algn="r" rtl="0">
              <a:lnSpc>
                <a:spcPct val="100000"/>
              </a:lnSpc>
              <a:spcBef>
                <a:spcPts val="0"/>
              </a:spcBef>
              <a:spcAft>
                <a:spcPts val="0"/>
              </a:spcAft>
              <a:buSzPts val="1300"/>
              <a:buNone/>
              <a:defRPr/>
            </a:lvl5pPr>
            <a:lvl6pPr marL="0" lvl="5" indent="0" algn="r" rtl="0">
              <a:lnSpc>
                <a:spcPct val="100000"/>
              </a:lnSpc>
              <a:spcBef>
                <a:spcPts val="0"/>
              </a:spcBef>
              <a:spcAft>
                <a:spcPts val="0"/>
              </a:spcAft>
              <a:buSzPts val="1300"/>
              <a:buNone/>
              <a:defRPr/>
            </a:lvl6pPr>
            <a:lvl7pPr marL="0" lvl="6" indent="0" algn="r" rtl="0">
              <a:lnSpc>
                <a:spcPct val="100000"/>
              </a:lnSpc>
              <a:spcBef>
                <a:spcPts val="0"/>
              </a:spcBef>
              <a:spcAft>
                <a:spcPts val="0"/>
              </a:spcAft>
              <a:buSzPts val="1300"/>
              <a:buNone/>
              <a:defRPr/>
            </a:lvl7pPr>
            <a:lvl8pPr marL="0" lvl="7" indent="0" algn="r" rtl="0">
              <a:lnSpc>
                <a:spcPct val="100000"/>
              </a:lnSpc>
              <a:spcBef>
                <a:spcPts val="0"/>
              </a:spcBef>
              <a:spcAft>
                <a:spcPts val="0"/>
              </a:spcAft>
              <a:buSzPts val="1300"/>
              <a:buNone/>
              <a:defRPr/>
            </a:lvl8pPr>
            <a:lvl9pPr marL="0" lvl="8" indent="0" algn="r" rtl="0">
              <a:lnSpc>
                <a:spcPct val="100000"/>
              </a:lnSpc>
              <a:spcBef>
                <a:spcPts val="0"/>
              </a:spcBef>
              <a:spcAft>
                <a:spcPts val="0"/>
              </a:spcAft>
              <a:buSzPts val="13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able of Contents">
  <p:cSld name="1_Table of Contents">
    <p:spTree>
      <p:nvGrpSpPr>
        <p:cNvPr id="1" name="Shape 45"/>
        <p:cNvGrpSpPr/>
        <p:nvPr/>
      </p:nvGrpSpPr>
      <p:grpSpPr>
        <a:xfrm>
          <a:off x="0" y="0"/>
          <a:ext cx="0" cy="0"/>
          <a:chOff x="0" y="0"/>
          <a:chExt cx="0" cy="0"/>
        </a:xfrm>
      </p:grpSpPr>
      <p:sp>
        <p:nvSpPr>
          <p:cNvPr id="46" name="Google Shape;46;p4"/>
          <p:cNvSpPr txBox="1"/>
          <p:nvPr/>
        </p:nvSpPr>
        <p:spPr>
          <a:xfrm>
            <a:off x="12410019" y="0"/>
            <a:ext cx="2785533" cy="1754326"/>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Table of Contents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Table of Contents title can be changed to Agenda or other 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Contents with bullet points can be changed and additional bullets can be added by pressing return to create a new line.</a:t>
            </a:r>
            <a:endParaRPr sz="1400" b="0" i="0" u="none" strike="noStrike" cap="none">
              <a:solidFill>
                <a:srgbClr val="000000"/>
              </a:solidFill>
              <a:latin typeface="Arial"/>
              <a:ea typeface="Arial"/>
              <a:cs typeface="Arial"/>
              <a:sym typeface="Arial"/>
            </a:endParaRPr>
          </a:p>
        </p:txBody>
      </p:sp>
      <p:sp>
        <p:nvSpPr>
          <p:cNvPr id="47" name="Google Shape;47;p4"/>
          <p:cNvSpPr txBox="1">
            <a:spLocks noGrp="1"/>
          </p:cNvSpPr>
          <p:nvPr>
            <p:ph type="body" idx="1"/>
          </p:nvPr>
        </p:nvSpPr>
        <p:spPr>
          <a:xfrm>
            <a:off x="601663" y="1515291"/>
            <a:ext cx="10972801" cy="482454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sz="2400">
                <a:latin typeface="Arial"/>
                <a:ea typeface="Arial"/>
                <a:cs typeface="Arial"/>
                <a:sym typeface="Arial"/>
              </a:defRPr>
            </a:lvl1pPr>
            <a:lvl2pPr marL="914400" lvl="1" indent="-342900" algn="l">
              <a:lnSpc>
                <a:spcPct val="90000"/>
              </a:lnSpc>
              <a:spcBef>
                <a:spcPts val="500"/>
              </a:spcBef>
              <a:spcAft>
                <a:spcPts val="0"/>
              </a:spcAft>
              <a:buSzPts val="1800"/>
              <a:buChar char="o"/>
              <a:defRPr sz="1800">
                <a:latin typeface="Arial"/>
                <a:ea typeface="Arial"/>
                <a:cs typeface="Arial"/>
                <a:sym typeface="Arial"/>
              </a:defRPr>
            </a:lvl2pPr>
            <a:lvl3pPr marL="1371600" lvl="2" indent="-342900" algn="l">
              <a:lnSpc>
                <a:spcPct val="90000"/>
              </a:lnSpc>
              <a:spcBef>
                <a:spcPts val="500"/>
              </a:spcBef>
              <a:spcAft>
                <a:spcPts val="0"/>
              </a:spcAft>
              <a:buSzPts val="1800"/>
              <a:buChar char="–"/>
              <a:defRPr sz="1800">
                <a:latin typeface="Arial"/>
                <a:ea typeface="Arial"/>
                <a:cs typeface="Arial"/>
                <a:sym typeface="Arial"/>
              </a:defRPr>
            </a:lvl3pPr>
            <a:lvl4pPr marL="1828800" lvl="3" indent="-342900" algn="l">
              <a:lnSpc>
                <a:spcPct val="90000"/>
              </a:lnSpc>
              <a:spcBef>
                <a:spcPts val="500"/>
              </a:spcBef>
              <a:spcAft>
                <a:spcPts val="0"/>
              </a:spcAft>
              <a:buSzPts val="1800"/>
              <a:buChar char="•"/>
              <a:defRPr sz="1800">
                <a:latin typeface="Arial"/>
                <a:ea typeface="Arial"/>
                <a:cs typeface="Arial"/>
                <a:sym typeface="Arial"/>
              </a:defRPr>
            </a:lvl4pPr>
            <a:lvl5pPr marL="2286000" lvl="4" indent="-342900" algn="l">
              <a:lnSpc>
                <a:spcPct val="90000"/>
              </a:lnSpc>
              <a:spcBef>
                <a:spcPts val="500"/>
              </a:spcBef>
              <a:spcAft>
                <a:spcPts val="0"/>
              </a:spcAft>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8" name="Google Shape;48;p4"/>
          <p:cNvSpPr txBox="1">
            <a:spLocks noGrp="1"/>
          </p:cNvSpPr>
          <p:nvPr>
            <p:ph type="title"/>
          </p:nvPr>
        </p:nvSpPr>
        <p:spPr>
          <a:xfrm>
            <a:off x="601884" y="145735"/>
            <a:ext cx="8524699"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9" name="Google Shape;49;p4"/>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Widescreen Video Layout-Green">
  <p:cSld name="1_Widescreen Video Layout-Green">
    <p:bg>
      <p:bgPr>
        <a:solidFill>
          <a:srgbClr val="FFFFFF"/>
        </a:solidFill>
        <a:effectLst/>
      </p:bgPr>
    </p:bg>
    <p:spTree>
      <p:nvGrpSpPr>
        <p:cNvPr id="1" name="Shape 50"/>
        <p:cNvGrpSpPr/>
        <p:nvPr/>
      </p:nvGrpSpPr>
      <p:grpSpPr>
        <a:xfrm>
          <a:off x="0" y="0"/>
          <a:ext cx="0" cy="0"/>
          <a:chOff x="0" y="0"/>
          <a:chExt cx="0" cy="0"/>
        </a:xfrm>
      </p:grpSpPr>
      <p:sp>
        <p:nvSpPr>
          <p:cNvPr id="51" name="Google Shape;51;p5"/>
          <p:cNvSpPr/>
          <p:nvPr/>
        </p:nvSpPr>
        <p:spPr>
          <a:xfrm>
            <a:off x="-1" y="0"/>
            <a:ext cx="12192000" cy="6669741"/>
          </a:xfrm>
          <a:prstGeom prst="rect">
            <a:avLst/>
          </a:prstGeom>
          <a:gradFill>
            <a:gsLst>
              <a:gs pos="0">
                <a:srgbClr val="BE8500"/>
              </a:gs>
              <a:gs pos="74000">
                <a:srgbClr val="FFBB1D"/>
              </a:gs>
              <a:gs pos="83000">
                <a:srgbClr val="FFBB1D"/>
              </a:gs>
              <a:gs pos="100000">
                <a:srgbClr val="BE8500"/>
              </a:gs>
            </a:gsLst>
            <a:lin ang="5400000" scaled="0"/>
          </a:gradFill>
          <a:ln w="12700" cap="flat" cmpd="sng">
            <a:solidFill>
              <a:srgbClr val="007E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5"/>
          <p:cNvSpPr/>
          <p:nvPr/>
        </p:nvSpPr>
        <p:spPr>
          <a:xfrm>
            <a:off x="-1" y="0"/>
            <a:ext cx="12192000" cy="6669741"/>
          </a:xfrm>
          <a:prstGeom prst="rect">
            <a:avLst/>
          </a:prstGeom>
          <a:gradFill>
            <a:gsLst>
              <a:gs pos="0">
                <a:srgbClr val="BE8500"/>
              </a:gs>
              <a:gs pos="74000">
                <a:srgbClr val="FFBB1D"/>
              </a:gs>
              <a:gs pos="83000">
                <a:srgbClr val="FFBB1D"/>
              </a:gs>
              <a:gs pos="100000">
                <a:srgbClr val="BE8500"/>
              </a:gs>
            </a:gsLst>
            <a:lin ang="5400000" scaled="0"/>
          </a:gradFill>
          <a:ln w="12700" cap="flat" cmpd="sng">
            <a:solidFill>
              <a:srgbClr val="007E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3" name="Google Shape;53;p5"/>
          <p:cNvPicPr preferRelativeResize="0"/>
          <p:nvPr/>
        </p:nvPicPr>
        <p:blipFill rotWithShape="1">
          <a:blip r:embed="rId2">
            <a:alphaModFix/>
          </a:blip>
          <a:srcRect/>
          <a:stretch/>
        </p:blipFill>
        <p:spPr>
          <a:xfrm>
            <a:off x="10692452" y="565092"/>
            <a:ext cx="1280481" cy="351421"/>
          </a:xfrm>
          <a:prstGeom prst="rect">
            <a:avLst/>
          </a:prstGeom>
          <a:noFill/>
          <a:ln>
            <a:noFill/>
          </a:ln>
        </p:spPr>
      </p:pic>
      <p:sp>
        <p:nvSpPr>
          <p:cNvPr id="54" name="Google Shape;54;p5"/>
          <p:cNvSpPr txBox="1"/>
          <p:nvPr/>
        </p:nvSpPr>
        <p:spPr>
          <a:xfrm>
            <a:off x="12405449" y="2366"/>
            <a:ext cx="2785533" cy="2492990"/>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Video Playback Slide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The background image must be replaced to use this page. Click the icon and select your video source, choose your file and click “insert”.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Best practice is to use </a:t>
            </a:r>
            <a:r>
              <a:rPr lang="en-US" sz="1200" b="1" i="0" u="none" strike="noStrike" cap="none">
                <a:solidFill>
                  <a:schemeClr val="dk1"/>
                </a:solidFill>
                <a:latin typeface="Arial"/>
                <a:ea typeface="Arial"/>
                <a:cs typeface="Arial"/>
                <a:sym typeface="Arial"/>
              </a:rPr>
              <a:t>a file saved locally on the computer </a:t>
            </a:r>
            <a:r>
              <a:rPr lang="en-US" sz="1200" b="0" i="0" u="none" strike="noStrike" cap="none">
                <a:solidFill>
                  <a:schemeClr val="dk1"/>
                </a:solidFill>
                <a:latin typeface="Arial"/>
                <a:ea typeface="Arial"/>
                <a:cs typeface="Arial"/>
                <a:sym typeface="Arial"/>
              </a:rPr>
              <a:t>to avoid technology and/or internet failure during presentation.</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insert any text on this slide.</a:t>
            </a:r>
            <a:endParaRPr sz="1200" b="0" i="0" u="none" strike="noStrike" cap="none">
              <a:solidFill>
                <a:schemeClr val="dk1"/>
              </a:solidFill>
              <a:latin typeface="Arial"/>
              <a:ea typeface="Arial"/>
              <a:cs typeface="Arial"/>
              <a:sym typeface="Arial"/>
            </a:endParaRPr>
          </a:p>
        </p:txBody>
      </p:sp>
      <p:sp>
        <p:nvSpPr>
          <p:cNvPr id="55" name="Google Shape;55;p5"/>
          <p:cNvSpPr txBox="1"/>
          <p:nvPr/>
        </p:nvSpPr>
        <p:spPr>
          <a:xfrm>
            <a:off x="12405448" y="5382100"/>
            <a:ext cx="2785533" cy="1384995"/>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Guidelines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allow content to exceed space provided.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Use this layout for embedded video playback only.</a:t>
            </a:r>
            <a:endParaRPr sz="1200" b="0" i="0" u="none" strike="noStrike" cap="none">
              <a:solidFill>
                <a:schemeClr val="dk1"/>
              </a:solidFill>
              <a:latin typeface="Arial"/>
              <a:ea typeface="Arial"/>
              <a:cs typeface="Arial"/>
              <a:sym typeface="Arial"/>
            </a:endParaRPr>
          </a:p>
        </p:txBody>
      </p:sp>
      <p:sp>
        <p:nvSpPr>
          <p:cNvPr id="56" name="Google Shape;56;p5"/>
          <p:cNvSpPr>
            <a:spLocks noGrp="1"/>
          </p:cNvSpPr>
          <p:nvPr>
            <p:ph type="media" idx="2"/>
          </p:nvPr>
        </p:nvSpPr>
        <p:spPr>
          <a:xfrm>
            <a:off x="618353" y="573741"/>
            <a:ext cx="9855033" cy="5543456"/>
          </a:xfrm>
          <a:prstGeom prst="rect">
            <a:avLst/>
          </a:prstGeom>
          <a:noFill/>
          <a:ln>
            <a:noFill/>
          </a:ln>
          <a:effectLst>
            <a:outerShdw blurRad="127000" dist="25400" sx="101000" sy="101000" algn="ctr" rotWithShape="0">
              <a:srgbClr val="000000">
                <a:alpha val="20000"/>
              </a:srgbClr>
            </a:outerShdw>
          </a:effectLst>
        </p:spPr>
        <p:txBody>
          <a:bodyPr spcFirstLastPara="1" wrap="square" lIns="0" tIns="45700" rIns="0" bIns="45700" anchor="t" anchorCtr="0">
            <a:noAutofit/>
          </a:bodyPr>
          <a:lstStyle>
            <a:lvl1pPr marR="0" lvl="0" algn="ctr" rtl="0">
              <a:lnSpc>
                <a:spcPct val="90000"/>
              </a:lnSpc>
              <a:spcBef>
                <a:spcPts val="10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5"/>
          <p:cNvSpPr/>
          <p:nvPr/>
        </p:nvSpPr>
        <p:spPr>
          <a:xfrm>
            <a:off x="0" y="6767095"/>
            <a:ext cx="518160" cy="1010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5"/>
          <p:cNvSpPr/>
          <p:nvPr/>
        </p:nvSpPr>
        <p:spPr>
          <a:xfrm>
            <a:off x="601884" y="6767095"/>
            <a:ext cx="11590115" cy="10106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9" name="Google Shape;59;p5"/>
          <p:cNvPicPr preferRelativeResize="0"/>
          <p:nvPr/>
        </p:nvPicPr>
        <p:blipFill rotWithShape="1">
          <a:blip r:embed="rId3">
            <a:alphaModFix/>
          </a:blip>
          <a:srcRect/>
          <a:stretch/>
        </p:blipFill>
        <p:spPr>
          <a:xfrm>
            <a:off x="10828526" y="5816420"/>
            <a:ext cx="1014702" cy="313591"/>
          </a:xfrm>
          <a:prstGeom prst="rect">
            <a:avLst/>
          </a:prstGeom>
          <a:noFill/>
          <a:ln>
            <a:noFill/>
          </a:ln>
        </p:spPr>
      </p:pic>
      <p:sp>
        <p:nvSpPr>
          <p:cNvPr id="60" name="Google Shape;60;p5"/>
          <p:cNvSpPr txBox="1"/>
          <p:nvPr/>
        </p:nvSpPr>
        <p:spPr>
          <a:xfrm>
            <a:off x="10807389" y="5527451"/>
            <a:ext cx="1050606" cy="415498"/>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chemeClr val="lt1"/>
              </a:buClr>
              <a:buSzPts val="700"/>
              <a:buFont typeface="Arial"/>
              <a:buNone/>
            </a:pPr>
            <a:r>
              <a:rPr lang="en-US" sz="700" b="0" i="0" u="none" strike="noStrike" cap="none">
                <a:solidFill>
                  <a:schemeClr val="lt1"/>
                </a:solidFill>
                <a:latin typeface="Arial"/>
                <a:ea typeface="Arial"/>
                <a:cs typeface="Arial"/>
                <a:sym typeface="Arial"/>
              </a:rPr>
              <a:t>Official pediatric teaching </a:t>
            </a:r>
            <a:br>
              <a:rPr lang="en-US" sz="700" b="0" i="0" u="none" strike="noStrike" cap="none">
                <a:solidFill>
                  <a:schemeClr val="lt1"/>
                </a:solidFill>
                <a:latin typeface="Arial"/>
                <a:ea typeface="Arial"/>
                <a:cs typeface="Arial"/>
                <a:sym typeface="Arial"/>
              </a:rPr>
            </a:br>
            <a:r>
              <a:rPr lang="en-US" sz="700" b="0" i="0" u="none" strike="noStrike" cap="none">
                <a:solidFill>
                  <a:schemeClr val="lt1"/>
                </a:solidFill>
                <a:latin typeface="Arial"/>
                <a:ea typeface="Arial"/>
                <a:cs typeface="Arial"/>
                <a:sym typeface="Arial"/>
              </a:rPr>
              <a:t>hospital of</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Arial"/>
              <a:ea typeface="Arial"/>
              <a:cs typeface="Arial"/>
              <a:sym typeface="Arial"/>
            </a:endParaRPr>
          </a:p>
        </p:txBody>
      </p:sp>
      <p:sp>
        <p:nvSpPr>
          <p:cNvPr id="61" name="Google Shape;61;p5"/>
          <p:cNvSpPr/>
          <p:nvPr/>
        </p:nvSpPr>
        <p:spPr>
          <a:xfrm>
            <a:off x="-1" y="0"/>
            <a:ext cx="12192000" cy="6669741"/>
          </a:xfrm>
          <a:prstGeom prst="rect">
            <a:avLst/>
          </a:prstGeom>
          <a:gradFill>
            <a:gsLst>
              <a:gs pos="0">
                <a:srgbClr val="37312C"/>
              </a:gs>
              <a:gs pos="74000">
                <a:srgbClr val="524942"/>
              </a:gs>
              <a:gs pos="83000">
                <a:srgbClr val="524942"/>
              </a:gs>
              <a:gs pos="100000">
                <a:srgbClr val="37312C"/>
              </a:gs>
            </a:gsLst>
            <a:lin ang="5400000" scaled="0"/>
          </a:gradFill>
          <a:ln w="12700" cap="flat" cmpd="sng">
            <a:solidFill>
              <a:srgbClr val="007E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5"/>
          <p:cNvSpPr/>
          <p:nvPr/>
        </p:nvSpPr>
        <p:spPr>
          <a:xfrm>
            <a:off x="0" y="6767095"/>
            <a:ext cx="518160" cy="1010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5"/>
          <p:cNvSpPr/>
          <p:nvPr/>
        </p:nvSpPr>
        <p:spPr>
          <a:xfrm>
            <a:off x="601884" y="6767095"/>
            <a:ext cx="11590115" cy="10106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5"/>
          <p:cNvSpPr/>
          <p:nvPr/>
        </p:nvSpPr>
        <p:spPr>
          <a:xfrm>
            <a:off x="0" y="6767095"/>
            <a:ext cx="518160" cy="1010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5"/>
          <p:cNvSpPr/>
          <p:nvPr/>
        </p:nvSpPr>
        <p:spPr>
          <a:xfrm>
            <a:off x="601884" y="6767095"/>
            <a:ext cx="11590115" cy="1010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5"/>
          <p:cNvSpPr>
            <a:spLocks noGrp="1"/>
          </p:cNvSpPr>
          <p:nvPr>
            <p:ph type="media" idx="3"/>
          </p:nvPr>
        </p:nvSpPr>
        <p:spPr>
          <a:xfrm>
            <a:off x="1473169" y="1166270"/>
            <a:ext cx="9244584" cy="5200078"/>
          </a:xfrm>
          <a:prstGeom prst="rect">
            <a:avLst/>
          </a:prstGeom>
          <a:noFill/>
          <a:ln>
            <a:noFill/>
          </a:ln>
          <a:effectLst>
            <a:outerShdw blurRad="127000" dist="25400" sx="101000" sy="101000" algn="ctr" rotWithShape="0">
              <a:srgbClr val="000000">
                <a:alpha val="20000"/>
              </a:srgbClr>
            </a:outerShdw>
          </a:effectLst>
        </p:spPr>
        <p:txBody>
          <a:bodyPr spcFirstLastPara="1" wrap="square" lIns="0" tIns="45700" rIns="0" bIns="45700" anchor="t" anchorCtr="0">
            <a:noAutofit/>
          </a:bodyPr>
          <a:lstStyle>
            <a:lvl1pPr marR="0" lvl="0" algn="ctr" rtl="0">
              <a:lnSpc>
                <a:spcPct val="90000"/>
              </a:lnSpc>
              <a:spcBef>
                <a:spcPts val="10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5"/>
          <p:cNvSpPr txBox="1">
            <a:spLocks noGrp="1"/>
          </p:cNvSpPr>
          <p:nvPr>
            <p:ph type="title"/>
          </p:nvPr>
        </p:nvSpPr>
        <p:spPr>
          <a:xfrm>
            <a:off x="1459412" y="245646"/>
            <a:ext cx="8897715" cy="674981"/>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sz="2800">
                <a:solidFill>
                  <a:schemeClr val="lt1"/>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8"/>
        <p:cNvGrpSpPr/>
        <p:nvPr/>
      </p:nvGrpSpPr>
      <p:grpSpPr>
        <a:xfrm>
          <a:off x="0" y="0"/>
          <a:ext cx="0" cy="0"/>
          <a:chOff x="0" y="0"/>
          <a:chExt cx="0" cy="0"/>
        </a:xfrm>
      </p:grpSpPr>
      <p:sp>
        <p:nvSpPr>
          <p:cNvPr id="69" name="Google Shape;69;p6"/>
          <p:cNvSpPr txBox="1"/>
          <p:nvPr/>
        </p:nvSpPr>
        <p:spPr>
          <a:xfrm>
            <a:off x="12410019" y="0"/>
            <a:ext cx="2785533" cy="1754326"/>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Table of Contents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Table of Contents title can be changed to Agenda or other 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Contents with bullet points can be changed and additional bullets can be added by pressing return to create a new line.</a:t>
            </a:r>
            <a:endParaRPr sz="1400" b="0" i="0" u="none" strike="noStrike" cap="none">
              <a:solidFill>
                <a:srgbClr val="000000"/>
              </a:solidFill>
              <a:latin typeface="Arial"/>
              <a:ea typeface="Arial"/>
              <a:cs typeface="Arial"/>
              <a:sym typeface="Arial"/>
            </a:endParaRPr>
          </a:p>
        </p:txBody>
      </p:sp>
      <p:sp>
        <p:nvSpPr>
          <p:cNvPr id="70" name="Google Shape;70;p6"/>
          <p:cNvSpPr txBox="1">
            <a:spLocks noGrp="1"/>
          </p:cNvSpPr>
          <p:nvPr>
            <p:ph type="body" idx="1"/>
          </p:nvPr>
        </p:nvSpPr>
        <p:spPr>
          <a:xfrm>
            <a:off x="601663" y="1515291"/>
            <a:ext cx="10972801" cy="4824549"/>
          </a:xfrm>
          <a:prstGeom prst="rect">
            <a:avLst/>
          </a:prstGeom>
          <a:noFill/>
          <a:ln>
            <a:noFill/>
          </a:ln>
        </p:spPr>
        <p:txBody>
          <a:bodyPr spcFirstLastPara="1" wrap="square" lIns="0" tIns="4570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o"/>
              <a:defRPr sz="1800">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sz="1800">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sz="1800">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6"/>
          <p:cNvSpPr txBox="1">
            <a:spLocks noGrp="1"/>
          </p:cNvSpPr>
          <p:nvPr>
            <p:ph type="title"/>
          </p:nvPr>
        </p:nvSpPr>
        <p:spPr>
          <a:xfrm>
            <a:off x="601884" y="145735"/>
            <a:ext cx="8524699"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2" name="Google Shape;72;p6"/>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Only Page">
  <p:cSld name="One Column Text Only Page">
    <p:spTree>
      <p:nvGrpSpPr>
        <p:cNvPr id="1" name="Shape 73"/>
        <p:cNvGrpSpPr/>
        <p:nvPr/>
      </p:nvGrpSpPr>
      <p:grpSpPr>
        <a:xfrm>
          <a:off x="0" y="0"/>
          <a:ext cx="0" cy="0"/>
          <a:chOff x="0" y="0"/>
          <a:chExt cx="0" cy="0"/>
        </a:xfrm>
      </p:grpSpPr>
      <p:sp>
        <p:nvSpPr>
          <p:cNvPr id="74" name="Google Shape;74;p7"/>
          <p:cNvSpPr txBox="1"/>
          <p:nvPr/>
        </p:nvSpPr>
        <p:spPr>
          <a:xfrm>
            <a:off x="12410019" y="0"/>
            <a:ext cx="2785600" cy="2308284"/>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One Column Content Layout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Standard layout allows you for use with text or you may click the icons in the center for Tables, Charts, SmartArt or media.</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Contents with bullet points can be changed and additional bullets can be added by pressing return to create a new line.</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75" name="Google Shape;75;p7"/>
          <p:cNvSpPr txBox="1">
            <a:spLocks noGrp="1"/>
          </p:cNvSpPr>
          <p:nvPr>
            <p:ph type="sldNum" idx="12"/>
          </p:nvPr>
        </p:nvSpPr>
        <p:spPr>
          <a:xfrm>
            <a:off x="1" y="6400799"/>
            <a:ext cx="518000" cy="3652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6" name="Google Shape;76;p7"/>
          <p:cNvSpPr txBox="1">
            <a:spLocks noGrp="1"/>
          </p:cNvSpPr>
          <p:nvPr>
            <p:ph type="body" idx="1"/>
          </p:nvPr>
        </p:nvSpPr>
        <p:spPr>
          <a:xfrm>
            <a:off x="596348" y="1451036"/>
            <a:ext cx="10978400" cy="354800"/>
          </a:xfrm>
          <a:prstGeom prst="rect">
            <a:avLst/>
          </a:prstGeom>
          <a:noFill/>
          <a:ln>
            <a:noFill/>
          </a:ln>
        </p:spPr>
        <p:txBody>
          <a:bodyPr spcFirstLastPara="1" wrap="square" lIns="0" tIns="34275" rIns="0" bIns="34275" anchor="t" anchorCtr="0">
            <a:noAutofit/>
          </a:bodyPr>
          <a:lstStyle>
            <a:lvl1pPr marL="457200" lvl="0" indent="-228600" algn="l">
              <a:lnSpc>
                <a:spcPct val="90000"/>
              </a:lnSpc>
              <a:spcBef>
                <a:spcPts val="1067"/>
              </a:spcBef>
              <a:spcAft>
                <a:spcPts val="0"/>
              </a:spcAft>
              <a:buClr>
                <a:schemeClr val="dk1"/>
              </a:buClr>
              <a:buSzPts val="1800"/>
              <a:buNone/>
              <a:defRPr sz="2400" b="1">
                <a:latin typeface="Arial"/>
                <a:ea typeface="Arial"/>
                <a:cs typeface="Arial"/>
                <a:sym typeface="Arial"/>
              </a:defRPr>
            </a:lvl1pPr>
            <a:lvl2pPr marL="914400" lvl="1" indent="-317500" algn="l">
              <a:lnSpc>
                <a:spcPct val="90000"/>
              </a:lnSpc>
              <a:spcBef>
                <a:spcPts val="533"/>
              </a:spcBef>
              <a:spcAft>
                <a:spcPts val="0"/>
              </a:spcAft>
              <a:buClr>
                <a:schemeClr val="dk1"/>
              </a:buClr>
              <a:buSzPts val="1400"/>
              <a:buChar char="o"/>
              <a:defRPr sz="1867"/>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228600" algn="l">
              <a:lnSpc>
                <a:spcPct val="90000"/>
              </a:lnSpc>
              <a:spcBef>
                <a:spcPts val="533"/>
              </a:spcBef>
              <a:spcAft>
                <a:spcPts val="0"/>
              </a:spcAft>
              <a:buClr>
                <a:schemeClr val="dk1"/>
              </a:buClr>
              <a:buSzPts val="1400"/>
              <a:buNone/>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7" name="Google Shape;77;p7"/>
          <p:cNvSpPr txBox="1">
            <a:spLocks noGrp="1"/>
          </p:cNvSpPr>
          <p:nvPr>
            <p:ph type="body" idx="2"/>
          </p:nvPr>
        </p:nvSpPr>
        <p:spPr>
          <a:xfrm>
            <a:off x="601663" y="1920240"/>
            <a:ext cx="10972800" cy="44196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1067"/>
              </a:spcBef>
              <a:spcAft>
                <a:spcPts val="0"/>
              </a:spcAft>
              <a:buClr>
                <a:schemeClr val="dk1"/>
              </a:buClr>
              <a:buSzPts val="1400"/>
              <a:buChar char="•"/>
              <a:defRPr sz="1867">
                <a:latin typeface="Arial"/>
                <a:ea typeface="Arial"/>
                <a:cs typeface="Arial"/>
                <a:sym typeface="Arial"/>
              </a:defRPr>
            </a:lvl1pPr>
            <a:lvl2pPr marL="914400" lvl="1" indent="-317500" algn="l">
              <a:lnSpc>
                <a:spcPct val="90000"/>
              </a:lnSpc>
              <a:spcBef>
                <a:spcPts val="533"/>
              </a:spcBef>
              <a:spcAft>
                <a:spcPts val="0"/>
              </a:spcAft>
              <a:buClr>
                <a:schemeClr val="dk1"/>
              </a:buClr>
              <a:buSzPts val="1400"/>
              <a:buChar char="o"/>
              <a:defRPr sz="1867">
                <a:latin typeface="Arial"/>
                <a:ea typeface="Arial"/>
                <a:cs typeface="Arial"/>
                <a:sym typeface="Arial"/>
              </a:defRPr>
            </a:lvl2pPr>
            <a:lvl3pPr marL="1371600" lvl="2" indent="-317500" algn="l">
              <a:lnSpc>
                <a:spcPct val="90000"/>
              </a:lnSpc>
              <a:spcBef>
                <a:spcPts val="533"/>
              </a:spcBef>
              <a:spcAft>
                <a:spcPts val="0"/>
              </a:spcAft>
              <a:buClr>
                <a:schemeClr val="dk1"/>
              </a:buClr>
              <a:buSzPts val="1400"/>
              <a:buChar char="–"/>
              <a:defRPr sz="1867">
                <a:latin typeface="Arial"/>
                <a:ea typeface="Arial"/>
                <a:cs typeface="Arial"/>
                <a:sym typeface="Arial"/>
              </a:defRPr>
            </a:lvl3pPr>
            <a:lvl4pPr marL="1828800" lvl="3" indent="-317500" algn="l">
              <a:lnSpc>
                <a:spcPct val="90000"/>
              </a:lnSpc>
              <a:spcBef>
                <a:spcPts val="533"/>
              </a:spcBef>
              <a:spcAft>
                <a:spcPts val="0"/>
              </a:spcAft>
              <a:buClr>
                <a:schemeClr val="dk1"/>
              </a:buClr>
              <a:buSzPts val="1400"/>
              <a:buChar char="•"/>
              <a:defRPr sz="1867">
                <a:latin typeface="Arial"/>
                <a:ea typeface="Arial"/>
                <a:cs typeface="Arial"/>
                <a:sym typeface="Arial"/>
              </a:defRPr>
            </a:lvl4pPr>
            <a:lvl5pPr marL="2286000" lvl="4" indent="-317500" algn="l">
              <a:lnSpc>
                <a:spcPct val="90000"/>
              </a:lnSpc>
              <a:spcBef>
                <a:spcPts val="533"/>
              </a:spcBef>
              <a:spcAft>
                <a:spcPts val="0"/>
              </a:spcAft>
              <a:buClr>
                <a:schemeClr val="dk1"/>
              </a:buClr>
              <a:buSzPts val="1400"/>
              <a:buFont typeface="Courier New"/>
              <a:buChar char="o"/>
              <a:defRPr sz="1867">
                <a:latin typeface="Arial"/>
                <a:ea typeface="Arial"/>
                <a:cs typeface="Arial"/>
                <a:sym typeface="Aria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7"/>
          <p:cNvSpPr txBox="1">
            <a:spLocks noGrp="1"/>
          </p:cNvSpPr>
          <p:nvPr>
            <p:ph type="title"/>
          </p:nvPr>
        </p:nvSpPr>
        <p:spPr>
          <a:xfrm>
            <a:off x="601884" y="145735"/>
            <a:ext cx="8524800" cy="988400"/>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SzPts val="1100"/>
              <a:buNone/>
              <a:defRPr>
                <a:latin typeface="Arial"/>
                <a:ea typeface="Arial"/>
                <a:cs typeface="Arial"/>
                <a:sym typeface="Aria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able of Contents">
  <p:cSld name="2_Table of Contents">
    <p:spTree>
      <p:nvGrpSpPr>
        <p:cNvPr id="1" name="Shape 79"/>
        <p:cNvGrpSpPr/>
        <p:nvPr/>
      </p:nvGrpSpPr>
      <p:grpSpPr>
        <a:xfrm>
          <a:off x="0" y="0"/>
          <a:ext cx="0" cy="0"/>
          <a:chOff x="0" y="0"/>
          <a:chExt cx="0" cy="0"/>
        </a:xfrm>
      </p:grpSpPr>
      <p:sp>
        <p:nvSpPr>
          <p:cNvPr id="80" name="Google Shape;80;p8"/>
          <p:cNvSpPr txBox="1"/>
          <p:nvPr/>
        </p:nvSpPr>
        <p:spPr>
          <a:xfrm>
            <a:off x="12410019" y="0"/>
            <a:ext cx="2785533" cy="1754326"/>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Table of Contents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Table of Contents title can be changed to Agenda or other 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Contents with bullet points can be changed and additional bullets can be added by pressing return to create a new line.</a:t>
            </a:r>
            <a:endParaRPr sz="1400" b="0" i="0" u="none" strike="noStrike" cap="none">
              <a:solidFill>
                <a:srgbClr val="000000"/>
              </a:solidFill>
              <a:latin typeface="Arial"/>
              <a:ea typeface="Arial"/>
              <a:cs typeface="Arial"/>
              <a:sym typeface="Arial"/>
            </a:endParaRPr>
          </a:p>
        </p:txBody>
      </p:sp>
      <p:sp>
        <p:nvSpPr>
          <p:cNvPr id="81" name="Google Shape;81;p8"/>
          <p:cNvSpPr txBox="1">
            <a:spLocks noGrp="1"/>
          </p:cNvSpPr>
          <p:nvPr>
            <p:ph type="body" idx="1"/>
          </p:nvPr>
        </p:nvSpPr>
        <p:spPr>
          <a:xfrm>
            <a:off x="601663" y="1515291"/>
            <a:ext cx="10972801" cy="482454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sz="2400">
                <a:latin typeface="Arial"/>
                <a:ea typeface="Arial"/>
                <a:cs typeface="Arial"/>
                <a:sym typeface="Arial"/>
              </a:defRPr>
            </a:lvl1pPr>
            <a:lvl2pPr marL="914400" lvl="1" indent="-342900" algn="l">
              <a:lnSpc>
                <a:spcPct val="90000"/>
              </a:lnSpc>
              <a:spcBef>
                <a:spcPts val="500"/>
              </a:spcBef>
              <a:spcAft>
                <a:spcPts val="0"/>
              </a:spcAft>
              <a:buSzPts val="1800"/>
              <a:buChar char="o"/>
              <a:defRPr sz="1800">
                <a:latin typeface="Arial"/>
                <a:ea typeface="Arial"/>
                <a:cs typeface="Arial"/>
                <a:sym typeface="Arial"/>
              </a:defRPr>
            </a:lvl2pPr>
            <a:lvl3pPr marL="1371600" lvl="2" indent="-342900" algn="l">
              <a:lnSpc>
                <a:spcPct val="90000"/>
              </a:lnSpc>
              <a:spcBef>
                <a:spcPts val="500"/>
              </a:spcBef>
              <a:spcAft>
                <a:spcPts val="0"/>
              </a:spcAft>
              <a:buSzPts val="1800"/>
              <a:buChar char="–"/>
              <a:defRPr sz="1800">
                <a:latin typeface="Arial"/>
                <a:ea typeface="Arial"/>
                <a:cs typeface="Arial"/>
                <a:sym typeface="Arial"/>
              </a:defRPr>
            </a:lvl3pPr>
            <a:lvl4pPr marL="1828800" lvl="3" indent="-342900" algn="l">
              <a:lnSpc>
                <a:spcPct val="90000"/>
              </a:lnSpc>
              <a:spcBef>
                <a:spcPts val="500"/>
              </a:spcBef>
              <a:spcAft>
                <a:spcPts val="0"/>
              </a:spcAft>
              <a:buSzPts val="1800"/>
              <a:buChar char="•"/>
              <a:defRPr sz="1800">
                <a:latin typeface="Arial"/>
                <a:ea typeface="Arial"/>
                <a:cs typeface="Arial"/>
                <a:sym typeface="Arial"/>
              </a:defRPr>
            </a:lvl4pPr>
            <a:lvl5pPr marL="2286000" lvl="4" indent="-342900" algn="l">
              <a:lnSpc>
                <a:spcPct val="90000"/>
              </a:lnSpc>
              <a:spcBef>
                <a:spcPts val="500"/>
              </a:spcBef>
              <a:spcAft>
                <a:spcPts val="0"/>
              </a:spcAft>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82" name="Google Shape;82;p8"/>
          <p:cNvSpPr txBox="1">
            <a:spLocks noGrp="1"/>
          </p:cNvSpPr>
          <p:nvPr>
            <p:ph type="title"/>
          </p:nvPr>
        </p:nvSpPr>
        <p:spPr>
          <a:xfrm>
            <a:off x="601884" y="145735"/>
            <a:ext cx="8897715"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3" name="Google Shape;83;p8"/>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 Column Copy Page">
  <p:cSld name="2 Column Copy Page">
    <p:spTree>
      <p:nvGrpSpPr>
        <p:cNvPr id="1" name="Shape 84"/>
        <p:cNvGrpSpPr/>
        <p:nvPr/>
      </p:nvGrpSpPr>
      <p:grpSpPr>
        <a:xfrm>
          <a:off x="0" y="0"/>
          <a:ext cx="0" cy="0"/>
          <a:chOff x="0" y="0"/>
          <a:chExt cx="0" cy="0"/>
        </a:xfrm>
      </p:grpSpPr>
      <p:sp>
        <p:nvSpPr>
          <p:cNvPr id="85" name="Google Shape;85;p9"/>
          <p:cNvSpPr txBox="1">
            <a:spLocks noGrp="1"/>
          </p:cNvSpPr>
          <p:nvPr>
            <p:ph type="body" idx="1"/>
          </p:nvPr>
        </p:nvSpPr>
        <p:spPr>
          <a:xfrm>
            <a:off x="624715" y="1399625"/>
            <a:ext cx="5174000" cy="408800"/>
          </a:xfrm>
          <a:prstGeom prst="rect">
            <a:avLst/>
          </a:prstGeom>
          <a:noFill/>
          <a:ln>
            <a:noFill/>
          </a:ln>
        </p:spPr>
        <p:txBody>
          <a:bodyPr spcFirstLastPara="1" wrap="square" lIns="0" tIns="34275" rIns="0" bIns="34275" anchor="b" anchorCtr="0">
            <a:noAutofit/>
          </a:bodyPr>
          <a:lstStyle>
            <a:lvl1pPr marL="457200" lvl="0" indent="-228600" algn="l">
              <a:lnSpc>
                <a:spcPct val="90000"/>
              </a:lnSpc>
              <a:spcBef>
                <a:spcPts val="1067"/>
              </a:spcBef>
              <a:spcAft>
                <a:spcPts val="0"/>
              </a:spcAft>
              <a:buClr>
                <a:schemeClr val="dk1"/>
              </a:buClr>
              <a:buSzPts val="1800"/>
              <a:buNone/>
              <a:defRPr sz="2400" b="1">
                <a:latin typeface="Arial"/>
                <a:ea typeface="Arial"/>
                <a:cs typeface="Arial"/>
                <a:sym typeface="Arial"/>
              </a:defRPr>
            </a:lvl1pPr>
            <a:lvl2pPr marL="914400" lvl="1" indent="-317500" algn="l">
              <a:lnSpc>
                <a:spcPct val="90000"/>
              </a:lnSpc>
              <a:spcBef>
                <a:spcPts val="533"/>
              </a:spcBef>
              <a:spcAft>
                <a:spcPts val="0"/>
              </a:spcAft>
              <a:buClr>
                <a:schemeClr val="dk1"/>
              </a:buClr>
              <a:buSzPts val="1400"/>
              <a:buChar char="o"/>
              <a:defRPr sz="1867"/>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228600" algn="l">
              <a:lnSpc>
                <a:spcPct val="90000"/>
              </a:lnSpc>
              <a:spcBef>
                <a:spcPts val="533"/>
              </a:spcBef>
              <a:spcAft>
                <a:spcPts val="0"/>
              </a:spcAft>
              <a:buClr>
                <a:schemeClr val="dk1"/>
              </a:buClr>
              <a:buSzPts val="1400"/>
              <a:buNone/>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86" name="Google Shape;86;p9"/>
          <p:cNvSpPr txBox="1"/>
          <p:nvPr/>
        </p:nvSpPr>
        <p:spPr>
          <a:xfrm>
            <a:off x="12410019" y="2"/>
            <a:ext cx="2785600" cy="1569620"/>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Two Column Text Layout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Replace slide title text.</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Update paragraph copy as needed. Use indent tool for more styles – bold, regular copy, bullets, etc.</a:t>
            </a:r>
            <a:endParaRPr sz="1467"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sp>
        <p:nvSpPr>
          <p:cNvPr id="87" name="Google Shape;87;p9"/>
          <p:cNvSpPr txBox="1">
            <a:spLocks noGrp="1"/>
          </p:cNvSpPr>
          <p:nvPr>
            <p:ph type="sldNum" idx="12"/>
          </p:nvPr>
        </p:nvSpPr>
        <p:spPr>
          <a:xfrm>
            <a:off x="1" y="6400799"/>
            <a:ext cx="518000" cy="3652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67"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8" name="Google Shape;88;p9"/>
          <p:cNvSpPr txBox="1">
            <a:spLocks noGrp="1"/>
          </p:cNvSpPr>
          <p:nvPr>
            <p:ph type="body" idx="2"/>
          </p:nvPr>
        </p:nvSpPr>
        <p:spPr>
          <a:xfrm>
            <a:off x="6412135" y="1884972"/>
            <a:ext cx="5185600" cy="46224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1067"/>
              </a:spcBef>
              <a:spcAft>
                <a:spcPts val="0"/>
              </a:spcAft>
              <a:buClr>
                <a:schemeClr val="dk1"/>
              </a:buClr>
              <a:buSzPts val="1400"/>
              <a:buChar char="•"/>
              <a:defRPr sz="1867">
                <a:solidFill>
                  <a:schemeClr val="dk1"/>
                </a:solidFill>
                <a:latin typeface="Arial"/>
                <a:ea typeface="Arial"/>
                <a:cs typeface="Arial"/>
                <a:sym typeface="Arial"/>
              </a:defRPr>
            </a:lvl1pPr>
            <a:lvl2pPr marL="914400" lvl="1" indent="-317500" algn="l">
              <a:lnSpc>
                <a:spcPct val="90000"/>
              </a:lnSpc>
              <a:spcBef>
                <a:spcPts val="533"/>
              </a:spcBef>
              <a:spcAft>
                <a:spcPts val="0"/>
              </a:spcAft>
              <a:buClr>
                <a:schemeClr val="dk1"/>
              </a:buClr>
              <a:buSzPts val="1400"/>
              <a:buChar char="o"/>
              <a:defRPr sz="1867">
                <a:solidFill>
                  <a:schemeClr val="dk1"/>
                </a:solidFill>
                <a:latin typeface="Arial"/>
                <a:ea typeface="Arial"/>
                <a:cs typeface="Arial"/>
                <a:sym typeface="Arial"/>
              </a:defRPr>
            </a:lvl2pPr>
            <a:lvl3pPr marL="1371600" lvl="2" indent="-317500" algn="l">
              <a:lnSpc>
                <a:spcPct val="90000"/>
              </a:lnSpc>
              <a:spcBef>
                <a:spcPts val="533"/>
              </a:spcBef>
              <a:spcAft>
                <a:spcPts val="0"/>
              </a:spcAft>
              <a:buClr>
                <a:schemeClr val="dk1"/>
              </a:buClr>
              <a:buSzPts val="1400"/>
              <a:buChar char="–"/>
              <a:defRPr sz="1867">
                <a:solidFill>
                  <a:schemeClr val="dk1"/>
                </a:solidFill>
                <a:latin typeface="Arial"/>
                <a:ea typeface="Arial"/>
                <a:cs typeface="Arial"/>
                <a:sym typeface="Arial"/>
              </a:defRPr>
            </a:lvl3pPr>
            <a:lvl4pPr marL="1828800" lvl="3" indent="-317500" algn="l">
              <a:lnSpc>
                <a:spcPct val="90000"/>
              </a:lnSpc>
              <a:spcBef>
                <a:spcPts val="533"/>
              </a:spcBef>
              <a:spcAft>
                <a:spcPts val="0"/>
              </a:spcAft>
              <a:buClr>
                <a:schemeClr val="dk1"/>
              </a:buClr>
              <a:buSzPts val="1400"/>
              <a:buChar char="•"/>
              <a:defRPr sz="1867">
                <a:solidFill>
                  <a:schemeClr val="dk1"/>
                </a:solidFill>
                <a:latin typeface="Arial"/>
                <a:ea typeface="Arial"/>
                <a:cs typeface="Arial"/>
                <a:sym typeface="Arial"/>
              </a:defRPr>
            </a:lvl4pPr>
            <a:lvl5pPr marL="2286000" lvl="4" indent="-228600" algn="l">
              <a:lnSpc>
                <a:spcPct val="90000"/>
              </a:lnSpc>
              <a:spcBef>
                <a:spcPts val="533"/>
              </a:spcBef>
              <a:spcAft>
                <a:spcPts val="0"/>
              </a:spcAft>
              <a:buClr>
                <a:schemeClr val="dk1"/>
              </a:buClr>
              <a:buSzPts val="1400"/>
              <a:buNone/>
              <a:defRPr sz="1867">
                <a:solidFill>
                  <a:schemeClr val="dk1"/>
                </a:solidFill>
                <a:latin typeface="Arial"/>
                <a:ea typeface="Arial"/>
                <a:cs typeface="Arial"/>
                <a:sym typeface="Aria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89" name="Google Shape;89;p9"/>
          <p:cNvSpPr txBox="1">
            <a:spLocks noGrp="1"/>
          </p:cNvSpPr>
          <p:nvPr>
            <p:ph type="body" idx="3"/>
          </p:nvPr>
        </p:nvSpPr>
        <p:spPr>
          <a:xfrm>
            <a:off x="6415913" y="1414523"/>
            <a:ext cx="5174000" cy="408800"/>
          </a:xfrm>
          <a:prstGeom prst="rect">
            <a:avLst/>
          </a:prstGeom>
          <a:noFill/>
          <a:ln>
            <a:noFill/>
          </a:ln>
        </p:spPr>
        <p:txBody>
          <a:bodyPr spcFirstLastPara="1" wrap="square" lIns="0" tIns="34275" rIns="0" bIns="34275" anchor="b" anchorCtr="0">
            <a:noAutofit/>
          </a:bodyPr>
          <a:lstStyle>
            <a:lvl1pPr marL="457200" lvl="0" indent="-228600" algn="l">
              <a:lnSpc>
                <a:spcPct val="90000"/>
              </a:lnSpc>
              <a:spcBef>
                <a:spcPts val="1067"/>
              </a:spcBef>
              <a:spcAft>
                <a:spcPts val="0"/>
              </a:spcAft>
              <a:buClr>
                <a:schemeClr val="dk1"/>
              </a:buClr>
              <a:buSzPts val="1800"/>
              <a:buNone/>
              <a:defRPr sz="2400" b="1">
                <a:latin typeface="Arial"/>
                <a:ea typeface="Arial"/>
                <a:cs typeface="Arial"/>
                <a:sym typeface="Arial"/>
              </a:defRPr>
            </a:lvl1pPr>
            <a:lvl2pPr marL="914400" lvl="1" indent="-317500" algn="l">
              <a:lnSpc>
                <a:spcPct val="90000"/>
              </a:lnSpc>
              <a:spcBef>
                <a:spcPts val="533"/>
              </a:spcBef>
              <a:spcAft>
                <a:spcPts val="0"/>
              </a:spcAft>
              <a:buClr>
                <a:schemeClr val="dk1"/>
              </a:buClr>
              <a:buSzPts val="1400"/>
              <a:buChar char="o"/>
              <a:defRPr sz="1867"/>
            </a:lvl2pPr>
            <a:lvl3pPr marL="1371600" lvl="2" indent="-317500" algn="l">
              <a:lnSpc>
                <a:spcPct val="90000"/>
              </a:lnSpc>
              <a:spcBef>
                <a:spcPts val="533"/>
              </a:spcBef>
              <a:spcAft>
                <a:spcPts val="0"/>
              </a:spcAft>
              <a:buClr>
                <a:schemeClr val="dk1"/>
              </a:buClr>
              <a:buSzPts val="1400"/>
              <a:buChar char="–"/>
              <a:defRPr/>
            </a:lvl3pPr>
            <a:lvl4pPr marL="1828800" lvl="3" indent="-317500" algn="l">
              <a:lnSpc>
                <a:spcPct val="90000"/>
              </a:lnSpc>
              <a:spcBef>
                <a:spcPts val="533"/>
              </a:spcBef>
              <a:spcAft>
                <a:spcPts val="0"/>
              </a:spcAft>
              <a:buClr>
                <a:schemeClr val="dk1"/>
              </a:buClr>
              <a:buSzPts val="1400"/>
              <a:buChar char="•"/>
              <a:defRPr/>
            </a:lvl4pPr>
            <a:lvl5pPr marL="2286000" lvl="4" indent="-228600" algn="l">
              <a:lnSpc>
                <a:spcPct val="90000"/>
              </a:lnSpc>
              <a:spcBef>
                <a:spcPts val="533"/>
              </a:spcBef>
              <a:spcAft>
                <a:spcPts val="0"/>
              </a:spcAft>
              <a:buClr>
                <a:schemeClr val="dk1"/>
              </a:buClr>
              <a:buSzPts val="1400"/>
              <a:buNone/>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90" name="Google Shape;90;p9"/>
          <p:cNvSpPr txBox="1">
            <a:spLocks noGrp="1"/>
          </p:cNvSpPr>
          <p:nvPr>
            <p:ph type="body" idx="4"/>
          </p:nvPr>
        </p:nvSpPr>
        <p:spPr>
          <a:xfrm>
            <a:off x="624713" y="1884972"/>
            <a:ext cx="5174400" cy="4622400"/>
          </a:xfrm>
          <a:prstGeom prst="rect">
            <a:avLst/>
          </a:prstGeom>
          <a:noFill/>
          <a:ln>
            <a:noFill/>
          </a:ln>
        </p:spPr>
        <p:txBody>
          <a:bodyPr spcFirstLastPara="1" wrap="square" lIns="0" tIns="34275" rIns="0" bIns="34275" anchor="t" anchorCtr="0">
            <a:normAutofit/>
          </a:bodyPr>
          <a:lstStyle>
            <a:lvl1pPr marL="457200" lvl="0" indent="-317500" algn="l">
              <a:lnSpc>
                <a:spcPct val="90000"/>
              </a:lnSpc>
              <a:spcBef>
                <a:spcPts val="1067"/>
              </a:spcBef>
              <a:spcAft>
                <a:spcPts val="0"/>
              </a:spcAft>
              <a:buClr>
                <a:schemeClr val="dk1"/>
              </a:buClr>
              <a:buSzPts val="1400"/>
              <a:buChar char="•"/>
              <a:defRPr sz="1867">
                <a:solidFill>
                  <a:schemeClr val="dk1"/>
                </a:solidFill>
                <a:latin typeface="Arial"/>
                <a:ea typeface="Arial"/>
                <a:cs typeface="Arial"/>
                <a:sym typeface="Arial"/>
              </a:defRPr>
            </a:lvl1pPr>
            <a:lvl2pPr marL="914400" lvl="1" indent="-317500" algn="l">
              <a:lnSpc>
                <a:spcPct val="90000"/>
              </a:lnSpc>
              <a:spcBef>
                <a:spcPts val="533"/>
              </a:spcBef>
              <a:spcAft>
                <a:spcPts val="0"/>
              </a:spcAft>
              <a:buClr>
                <a:schemeClr val="dk1"/>
              </a:buClr>
              <a:buSzPts val="1400"/>
              <a:buChar char="o"/>
              <a:defRPr sz="1867">
                <a:solidFill>
                  <a:schemeClr val="dk1"/>
                </a:solidFill>
                <a:latin typeface="Arial"/>
                <a:ea typeface="Arial"/>
                <a:cs typeface="Arial"/>
                <a:sym typeface="Arial"/>
              </a:defRPr>
            </a:lvl2pPr>
            <a:lvl3pPr marL="1371600" lvl="2" indent="-317500" algn="l">
              <a:lnSpc>
                <a:spcPct val="90000"/>
              </a:lnSpc>
              <a:spcBef>
                <a:spcPts val="533"/>
              </a:spcBef>
              <a:spcAft>
                <a:spcPts val="0"/>
              </a:spcAft>
              <a:buClr>
                <a:schemeClr val="dk1"/>
              </a:buClr>
              <a:buSzPts val="1400"/>
              <a:buChar char="–"/>
              <a:defRPr sz="1867">
                <a:solidFill>
                  <a:schemeClr val="dk1"/>
                </a:solidFill>
                <a:latin typeface="Arial"/>
                <a:ea typeface="Arial"/>
                <a:cs typeface="Arial"/>
                <a:sym typeface="Arial"/>
              </a:defRPr>
            </a:lvl3pPr>
            <a:lvl4pPr marL="1828800" lvl="3" indent="-317500" algn="l">
              <a:lnSpc>
                <a:spcPct val="90000"/>
              </a:lnSpc>
              <a:spcBef>
                <a:spcPts val="533"/>
              </a:spcBef>
              <a:spcAft>
                <a:spcPts val="0"/>
              </a:spcAft>
              <a:buClr>
                <a:schemeClr val="dk1"/>
              </a:buClr>
              <a:buSzPts val="1400"/>
              <a:buChar char="•"/>
              <a:defRPr sz="1867">
                <a:solidFill>
                  <a:schemeClr val="dk1"/>
                </a:solidFill>
                <a:latin typeface="Arial"/>
                <a:ea typeface="Arial"/>
                <a:cs typeface="Arial"/>
                <a:sym typeface="Arial"/>
              </a:defRPr>
            </a:lvl4pPr>
            <a:lvl5pPr marL="2286000" lvl="4" indent="-317500" algn="l">
              <a:lnSpc>
                <a:spcPct val="90000"/>
              </a:lnSpc>
              <a:spcBef>
                <a:spcPts val="533"/>
              </a:spcBef>
              <a:spcAft>
                <a:spcPts val="0"/>
              </a:spcAft>
              <a:buClr>
                <a:schemeClr val="dk1"/>
              </a:buClr>
              <a:buSzPts val="1400"/>
              <a:buFont typeface="Arial"/>
              <a:buChar char="–"/>
              <a:defRPr sz="1867">
                <a:solidFill>
                  <a:schemeClr val="dk1"/>
                </a:solidFill>
                <a:latin typeface="Arial"/>
                <a:ea typeface="Arial"/>
                <a:cs typeface="Arial"/>
                <a:sym typeface="Aria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91" name="Google Shape;91;p9"/>
          <p:cNvSpPr txBox="1">
            <a:spLocks noGrp="1"/>
          </p:cNvSpPr>
          <p:nvPr>
            <p:ph type="title"/>
          </p:nvPr>
        </p:nvSpPr>
        <p:spPr>
          <a:xfrm>
            <a:off x="601885" y="145735"/>
            <a:ext cx="8516000" cy="988400"/>
          </a:xfrm>
          <a:prstGeom prst="rect">
            <a:avLst/>
          </a:prstGeom>
          <a:noFill/>
          <a:ln>
            <a:noFill/>
          </a:ln>
        </p:spPr>
        <p:txBody>
          <a:bodyPr spcFirstLastPara="1" wrap="square" lIns="0" tIns="34275" rIns="0" bIns="34275" anchor="ctr" anchorCtr="0">
            <a:noAutofit/>
          </a:bodyPr>
          <a:lstStyle>
            <a:lvl1pPr lvl="0" algn="l">
              <a:lnSpc>
                <a:spcPct val="90000"/>
              </a:lnSpc>
              <a:spcBef>
                <a:spcPts val="0"/>
              </a:spcBef>
              <a:spcAft>
                <a:spcPts val="0"/>
              </a:spcAft>
              <a:buSzPts val="1100"/>
              <a:buNone/>
              <a:defRPr>
                <a:latin typeface="Arial"/>
                <a:ea typeface="Arial"/>
                <a:cs typeface="Arial"/>
                <a:sym typeface="Aria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ub Title &amp; Content">
  <p:cSld name="1_Title, Sub Title &amp; Content">
    <p:spTree>
      <p:nvGrpSpPr>
        <p:cNvPr id="1" name="Shape 92"/>
        <p:cNvGrpSpPr/>
        <p:nvPr/>
      </p:nvGrpSpPr>
      <p:grpSpPr>
        <a:xfrm>
          <a:off x="0" y="0"/>
          <a:ext cx="0" cy="0"/>
          <a:chOff x="0" y="0"/>
          <a:chExt cx="0" cy="0"/>
        </a:xfrm>
      </p:grpSpPr>
      <p:sp>
        <p:nvSpPr>
          <p:cNvPr id="93" name="Google Shape;93;p10"/>
          <p:cNvSpPr txBox="1"/>
          <p:nvPr/>
        </p:nvSpPr>
        <p:spPr>
          <a:xfrm>
            <a:off x="12410019" y="0"/>
            <a:ext cx="2785533" cy="2123658"/>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Body Text &amp; Chart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Replace slide title 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Update paragraph copy as needed. Use indent tool for more styles – bold, regular copy, bullets,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Use bottom of page for graphs or charts, use colors within theme.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94" name="Google Shape;94;p10"/>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5" name="Google Shape;95;p10"/>
          <p:cNvSpPr txBox="1">
            <a:spLocks noGrp="1"/>
          </p:cNvSpPr>
          <p:nvPr>
            <p:ph type="body" idx="1"/>
          </p:nvPr>
        </p:nvSpPr>
        <p:spPr>
          <a:xfrm>
            <a:off x="596348" y="1381842"/>
            <a:ext cx="11021184" cy="408858"/>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SzPts val="1800"/>
              <a:buNone/>
              <a:defRPr sz="2400" b="1">
                <a:latin typeface="Arial"/>
                <a:ea typeface="Arial"/>
                <a:cs typeface="Arial"/>
                <a:sym typeface="Arial"/>
              </a:defRPr>
            </a:lvl1pPr>
            <a:lvl2pPr marL="914400" lvl="1" indent="-342900" algn="l">
              <a:lnSpc>
                <a:spcPct val="90000"/>
              </a:lnSpc>
              <a:spcBef>
                <a:spcPts val="500"/>
              </a:spcBef>
              <a:spcAft>
                <a:spcPts val="0"/>
              </a:spcAft>
              <a:buSzPts val="1800"/>
              <a:buChar char="o"/>
              <a:defRPr sz="1800"/>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96" name="Google Shape;96;p10"/>
          <p:cNvSpPr txBox="1">
            <a:spLocks noGrp="1"/>
          </p:cNvSpPr>
          <p:nvPr>
            <p:ph type="title"/>
          </p:nvPr>
        </p:nvSpPr>
        <p:spPr>
          <a:xfrm>
            <a:off x="601884" y="145735"/>
            <a:ext cx="8498573" cy="988585"/>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97" name="Google Shape;97;p10"/>
          <p:cNvSpPr txBox="1">
            <a:spLocks noGrp="1"/>
          </p:cNvSpPr>
          <p:nvPr>
            <p:ph type="body" idx="2"/>
          </p:nvPr>
        </p:nvSpPr>
        <p:spPr>
          <a:xfrm>
            <a:off x="601663" y="1920240"/>
            <a:ext cx="10972801" cy="44196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000"/>
              </a:spcBef>
              <a:spcAft>
                <a:spcPts val="0"/>
              </a:spcAft>
              <a:buSzPts val="1800"/>
              <a:buChar char="•"/>
              <a:defRPr sz="2000">
                <a:latin typeface="Arial"/>
                <a:ea typeface="Arial"/>
                <a:cs typeface="Arial"/>
                <a:sym typeface="Arial"/>
              </a:defRPr>
            </a:lvl1pPr>
            <a:lvl2pPr marL="914400" lvl="1" indent="-342900" algn="l">
              <a:lnSpc>
                <a:spcPct val="90000"/>
              </a:lnSpc>
              <a:spcBef>
                <a:spcPts val="500"/>
              </a:spcBef>
              <a:spcAft>
                <a:spcPts val="0"/>
              </a:spcAft>
              <a:buSzPts val="1800"/>
              <a:buChar char="o"/>
              <a:defRPr sz="1800">
                <a:latin typeface="Arial"/>
                <a:ea typeface="Arial"/>
                <a:cs typeface="Arial"/>
                <a:sym typeface="Arial"/>
              </a:defRPr>
            </a:lvl2pPr>
            <a:lvl3pPr marL="1371600" lvl="2" indent="-342900" algn="l">
              <a:lnSpc>
                <a:spcPct val="90000"/>
              </a:lnSpc>
              <a:spcBef>
                <a:spcPts val="500"/>
              </a:spcBef>
              <a:spcAft>
                <a:spcPts val="0"/>
              </a:spcAft>
              <a:buSzPts val="1800"/>
              <a:buChar char="–"/>
              <a:defRPr sz="1800">
                <a:latin typeface="Arial"/>
                <a:ea typeface="Arial"/>
                <a:cs typeface="Arial"/>
                <a:sym typeface="Arial"/>
              </a:defRPr>
            </a:lvl3pPr>
            <a:lvl4pPr marL="1828800" lvl="3" indent="-342900" algn="l">
              <a:lnSpc>
                <a:spcPct val="90000"/>
              </a:lnSpc>
              <a:spcBef>
                <a:spcPts val="500"/>
              </a:spcBef>
              <a:spcAft>
                <a:spcPts val="0"/>
              </a:spcAft>
              <a:buSzPts val="1800"/>
              <a:buChar char="•"/>
              <a:defRPr sz="1800">
                <a:latin typeface="Arial"/>
                <a:ea typeface="Arial"/>
                <a:cs typeface="Arial"/>
                <a:sym typeface="Arial"/>
              </a:defRPr>
            </a:lvl4pPr>
            <a:lvl5pPr marL="2286000" lvl="4" indent="-342900" algn="l">
              <a:lnSpc>
                <a:spcPct val="90000"/>
              </a:lnSpc>
              <a:spcBef>
                <a:spcPts val="500"/>
              </a:spcBef>
              <a:spcAft>
                <a:spcPts val="0"/>
              </a:spcAft>
              <a:buSzPts val="1800"/>
              <a:buFont typeface="Courier New"/>
              <a:buChar char="o"/>
              <a:defRPr sz="180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1885" y="145735"/>
            <a:ext cx="8387428" cy="988585"/>
          </a:xfrm>
          <a:prstGeom prst="rect">
            <a:avLst/>
          </a:prstGeom>
          <a:noFill/>
          <a:ln>
            <a:noFill/>
          </a:ln>
        </p:spPr>
        <p:txBody>
          <a:bodyPr spcFirstLastPara="1" wrap="square" lIns="0" tIns="45700" rIns="0" bIns="45700" anchor="ctr" anchorCtr="0">
            <a:no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accen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Verdana"/>
                <a:ea typeface="Verdana"/>
                <a:cs typeface="Verdana"/>
                <a:sym typeface="Verdana"/>
              </a:defRPr>
            </a:lvl2pPr>
            <a:lvl3pPr marR="0" lvl="2" algn="l"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Verdana"/>
                <a:ea typeface="Verdana"/>
                <a:cs typeface="Verdana"/>
                <a:sym typeface="Verdana"/>
              </a:defRPr>
            </a:lvl3pPr>
            <a:lvl4pPr marR="0" lvl="3" algn="l"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Verdana"/>
                <a:ea typeface="Verdana"/>
                <a:cs typeface="Verdana"/>
                <a:sym typeface="Verdana"/>
              </a:defRPr>
            </a:lvl4pPr>
            <a:lvl5pPr marR="0" lvl="4" algn="l"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Verdana"/>
                <a:ea typeface="Verdana"/>
                <a:cs typeface="Verdana"/>
                <a:sym typeface="Verdana"/>
              </a:defRPr>
            </a:lvl5pPr>
            <a:lvl6pPr marR="0" lvl="5" algn="l"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Verdana"/>
                <a:ea typeface="Verdana"/>
                <a:cs typeface="Verdana"/>
                <a:sym typeface="Verdana"/>
              </a:defRPr>
            </a:lvl6pPr>
            <a:lvl7pPr marR="0" lvl="6" algn="l"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Verdana"/>
                <a:ea typeface="Verdana"/>
                <a:cs typeface="Verdana"/>
                <a:sym typeface="Verdana"/>
              </a:defRPr>
            </a:lvl7pPr>
            <a:lvl8pPr marR="0" lvl="7" algn="l"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Verdana"/>
                <a:ea typeface="Verdana"/>
                <a:cs typeface="Verdana"/>
                <a:sym typeface="Verdana"/>
              </a:defRPr>
            </a:lvl8pPr>
            <a:lvl9pPr marR="0" lvl="8" algn="l" rtl="0">
              <a:lnSpc>
                <a:spcPct val="90000"/>
              </a:lnSpc>
              <a:spcBef>
                <a:spcPts val="0"/>
              </a:spcBef>
              <a:spcAft>
                <a:spcPts val="0"/>
              </a:spcAft>
              <a:buClr>
                <a:srgbClr val="000000"/>
              </a:buClr>
              <a:buSzPts val="1400"/>
              <a:buFont typeface="Arial"/>
              <a:buNone/>
              <a:defRPr sz="2800" b="1" i="0" u="none" strike="noStrike" cap="none">
                <a:solidFill>
                  <a:schemeClr val="dk2"/>
                </a:solidFill>
                <a:latin typeface="Verdana"/>
                <a:ea typeface="Verdana"/>
                <a:cs typeface="Verdana"/>
                <a:sym typeface="Verdana"/>
              </a:defRPr>
            </a:lvl9pPr>
          </a:lstStyle>
          <a:p>
            <a:endParaRPr/>
          </a:p>
        </p:txBody>
      </p:sp>
      <p:sp>
        <p:nvSpPr>
          <p:cNvPr id="11" name="Google Shape;11;p1"/>
          <p:cNvSpPr txBox="1">
            <a:spLocks noGrp="1"/>
          </p:cNvSpPr>
          <p:nvPr>
            <p:ph type="body" idx="1"/>
          </p:nvPr>
        </p:nvSpPr>
        <p:spPr>
          <a:xfrm>
            <a:off x="601884" y="1371600"/>
            <a:ext cx="10972800" cy="5029200"/>
          </a:xfrm>
          <a:prstGeom prst="rect">
            <a:avLst/>
          </a:prstGeom>
          <a:noFill/>
          <a:ln>
            <a:noFill/>
          </a:ln>
        </p:spPr>
        <p:txBody>
          <a:bodyPr spcFirstLastPara="1" wrap="square" lIns="0" tIns="45700" rIns="0"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1"/>
          <p:cNvCxnSpPr/>
          <p:nvPr/>
        </p:nvCxnSpPr>
        <p:spPr>
          <a:xfrm>
            <a:off x="601886" y="1238494"/>
            <a:ext cx="10972800" cy="4545"/>
          </a:xfrm>
          <a:prstGeom prst="straightConnector1">
            <a:avLst/>
          </a:prstGeom>
          <a:noFill/>
          <a:ln w="9525" cap="flat" cmpd="sng">
            <a:solidFill>
              <a:schemeClr val="accent3"/>
            </a:solidFill>
            <a:prstDash val="solid"/>
            <a:miter lim="800000"/>
            <a:headEnd type="none" w="sm" len="sm"/>
            <a:tailEnd type="none" w="sm" len="sm"/>
          </a:ln>
        </p:spPr>
      </p:cxnSp>
      <p:sp>
        <p:nvSpPr>
          <p:cNvPr id="13" name="Google Shape;13;p1"/>
          <p:cNvSpPr/>
          <p:nvPr/>
        </p:nvSpPr>
        <p:spPr>
          <a:xfrm>
            <a:off x="0" y="6767095"/>
            <a:ext cx="518160" cy="1010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Arial"/>
              <a:ea typeface="Arial"/>
              <a:cs typeface="Arial"/>
              <a:sym typeface="Arial"/>
            </a:endParaRPr>
          </a:p>
        </p:txBody>
      </p:sp>
      <p:sp>
        <p:nvSpPr>
          <p:cNvPr id="14" name="Google Shape;14;p1"/>
          <p:cNvSpPr/>
          <p:nvPr/>
        </p:nvSpPr>
        <p:spPr>
          <a:xfrm>
            <a:off x="601884" y="6767095"/>
            <a:ext cx="11590115" cy="10106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15" name="Google Shape;15;p1"/>
          <p:cNvSpPr txBox="1"/>
          <p:nvPr/>
        </p:nvSpPr>
        <p:spPr>
          <a:xfrm>
            <a:off x="12410019" y="3168650"/>
            <a:ext cx="2785533" cy="3416320"/>
          </a:xfrm>
          <a:prstGeom prst="rect">
            <a:avLst/>
          </a:prstGeom>
          <a:solidFill>
            <a:srgbClr val="F2F2F2"/>
          </a:solidFill>
          <a:ln w="28575" cap="flat" cmpd="sng">
            <a:solidFill>
              <a:srgbClr val="8B8B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Guidelines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Use Brand theme colors ONLY.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allow content to exceed space provided. Content should not extend beyond the green/blue line/footer.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Headline must be 36pt – shorten your title to fit in the space provided.</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Do not change colors of typography. Only incorporate colors labeled “theme colors” in graphs and charts.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Only use “Arial” as the font for all text and never size under 16pt for presentations.</a:t>
            </a:r>
            <a:endParaRPr sz="1200" b="0" i="0" u="none" strike="noStrike" cap="none">
              <a:solidFill>
                <a:schemeClr val="dk1"/>
              </a:solidFill>
              <a:latin typeface="Arial"/>
              <a:ea typeface="Arial"/>
              <a:cs typeface="Arial"/>
              <a:sym typeface="Arial"/>
            </a:endParaRPr>
          </a:p>
        </p:txBody>
      </p:sp>
      <p:sp>
        <p:nvSpPr>
          <p:cNvPr id="16" name="Google Shape;16;p1"/>
          <p:cNvSpPr/>
          <p:nvPr/>
        </p:nvSpPr>
        <p:spPr>
          <a:xfrm>
            <a:off x="0" y="6767095"/>
            <a:ext cx="518160" cy="1010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Arial"/>
              <a:ea typeface="Arial"/>
              <a:cs typeface="Arial"/>
              <a:sym typeface="Arial"/>
            </a:endParaRPr>
          </a:p>
        </p:txBody>
      </p:sp>
      <p:sp>
        <p:nvSpPr>
          <p:cNvPr id="17" name="Google Shape;17;p1"/>
          <p:cNvSpPr/>
          <p:nvPr/>
        </p:nvSpPr>
        <p:spPr>
          <a:xfrm>
            <a:off x="601884" y="6767095"/>
            <a:ext cx="11590115" cy="10106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18" name="Google Shape;18;p1"/>
          <p:cNvSpPr/>
          <p:nvPr/>
        </p:nvSpPr>
        <p:spPr>
          <a:xfrm>
            <a:off x="0" y="6767095"/>
            <a:ext cx="518160" cy="10106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2"/>
              </a:solidFill>
              <a:latin typeface="Arial"/>
              <a:ea typeface="Arial"/>
              <a:cs typeface="Arial"/>
              <a:sym typeface="Arial"/>
            </a:endParaRPr>
          </a:p>
        </p:txBody>
      </p:sp>
      <p:sp>
        <p:nvSpPr>
          <p:cNvPr id="19" name="Google Shape;19;p1"/>
          <p:cNvSpPr/>
          <p:nvPr/>
        </p:nvSpPr>
        <p:spPr>
          <a:xfrm>
            <a:off x="601884" y="6767095"/>
            <a:ext cx="11590115" cy="10106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1"/>
              </a:solidFill>
              <a:latin typeface="Arial"/>
              <a:ea typeface="Arial"/>
              <a:cs typeface="Arial"/>
              <a:sym typeface="Arial"/>
            </a:endParaRPr>
          </a:p>
        </p:txBody>
      </p:sp>
      <p:sp>
        <p:nvSpPr>
          <p:cNvPr id="20" name="Google Shape;20;p1"/>
          <p:cNvSpPr txBox="1">
            <a:spLocks noGrp="1"/>
          </p:cNvSpPr>
          <p:nvPr>
            <p:ph type="sldNum" idx="12"/>
          </p:nvPr>
        </p:nvSpPr>
        <p:spPr>
          <a:xfrm>
            <a:off x="0" y="6400800"/>
            <a:ext cx="51816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21" name="Google Shape;21;p1" descr="C:\Users\kkniss\AppData\Local\Temp\SNAGHTML4cd09f8.PNG"/>
          <p:cNvPicPr preferRelativeResize="0"/>
          <p:nvPr/>
        </p:nvPicPr>
        <p:blipFill rotWithShape="1">
          <a:blip r:embed="rId22">
            <a:alphaModFix/>
          </a:blip>
          <a:srcRect/>
          <a:stretch/>
        </p:blipFill>
        <p:spPr>
          <a:xfrm>
            <a:off x="9123510" y="472530"/>
            <a:ext cx="2451174" cy="33499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2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gle/DpEwTqKvstuq8Tsp7"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acebook.com/northendascend"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pp.smartsheet.com/b/form/0d0aa801e"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amcginty@unitedwayinc.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mailto:nhap@connecticutchildrens.org" TargetMode="External"/><Relationship Id="rId4" Type="http://schemas.openxmlformats.org/officeDocument/2006/relationships/hyperlink" Target="https://app.smartsheet.com/b/form/525340c3bcd443c38610cd9984d66d61"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ctrTitle"/>
          </p:nvPr>
        </p:nvSpPr>
        <p:spPr>
          <a:xfrm>
            <a:off x="4876800" y="1391478"/>
            <a:ext cx="6732104" cy="1580322"/>
          </a:xfrm>
          <a:prstGeom prst="rect">
            <a:avLst/>
          </a:prstGeom>
          <a:noFill/>
          <a:ln>
            <a:noFill/>
          </a:ln>
        </p:spPr>
        <p:txBody>
          <a:bodyPr spcFirstLastPara="1" wrap="square" lIns="91425" tIns="91425" rIns="91425" bIns="91425" anchor="b" anchorCtr="0">
            <a:noAutofit/>
          </a:bodyPr>
          <a:lstStyle/>
          <a:p>
            <a:pPr marL="9525" lvl="0" indent="1588" algn="l" rtl="0">
              <a:lnSpc>
                <a:spcPct val="100000"/>
              </a:lnSpc>
              <a:spcBef>
                <a:spcPts val="0"/>
              </a:spcBef>
              <a:spcAft>
                <a:spcPts val="0"/>
              </a:spcAft>
              <a:buSzPts val="1400"/>
              <a:buNone/>
            </a:pPr>
            <a:r>
              <a:rPr lang="en-US"/>
              <a:t>North Hartford Ascend Pipeline</a:t>
            </a:r>
            <a:br>
              <a:rPr lang="en-US"/>
            </a:br>
            <a:r>
              <a:rPr lang="en-US" sz="1400"/>
              <a:t>Funded by the U.S. Department of Education</a:t>
            </a:r>
            <a:endParaRPr sz="1400"/>
          </a:p>
        </p:txBody>
      </p:sp>
      <p:sp>
        <p:nvSpPr>
          <p:cNvPr id="197" name="Google Shape;197;p22"/>
          <p:cNvSpPr txBox="1">
            <a:spLocks noGrp="1"/>
          </p:cNvSpPr>
          <p:nvPr>
            <p:ph type="subTitle" idx="1"/>
          </p:nvPr>
        </p:nvSpPr>
        <p:spPr>
          <a:xfrm>
            <a:off x="4876801" y="3240160"/>
            <a:ext cx="6732000" cy="2315700"/>
          </a:xfrm>
          <a:prstGeom prst="rect">
            <a:avLst/>
          </a:prstGeom>
          <a:noFill/>
          <a:ln>
            <a:noFill/>
          </a:ln>
        </p:spPr>
        <p:txBody>
          <a:bodyPr spcFirstLastPara="1" wrap="square" lIns="91425" tIns="91425" rIns="91425" bIns="91425" anchor="t" anchorCtr="0">
            <a:normAutofit/>
          </a:bodyPr>
          <a:lstStyle/>
          <a:p>
            <a:pPr marL="0" lvl="0" indent="0" algn="l" rtl="0">
              <a:lnSpc>
                <a:spcPct val="80000"/>
              </a:lnSpc>
              <a:spcBef>
                <a:spcPts val="0"/>
              </a:spcBef>
              <a:spcAft>
                <a:spcPts val="0"/>
              </a:spcAft>
              <a:buClr>
                <a:srgbClr val="7F7F7F"/>
              </a:buClr>
              <a:buSzPts val="2400"/>
              <a:buNone/>
            </a:pPr>
            <a:r>
              <a:rPr lang="en-US"/>
              <a:t>October 18, 2023</a:t>
            </a:r>
            <a:endParaRPr/>
          </a:p>
        </p:txBody>
      </p:sp>
      <p:pic>
        <p:nvPicPr>
          <p:cNvPr id="198" name="Google Shape;198;p22"/>
          <p:cNvPicPr preferRelativeResize="0">
            <a:picLocks noGrp="1"/>
          </p:cNvPicPr>
          <p:nvPr>
            <p:ph type="pic" idx="2"/>
          </p:nvPr>
        </p:nvPicPr>
        <p:blipFill rotWithShape="1">
          <a:blip r:embed="rId3">
            <a:alphaModFix/>
          </a:blip>
          <a:srcRect/>
          <a:stretch/>
        </p:blipFill>
        <p:spPr>
          <a:xfrm>
            <a:off x="0" y="1"/>
            <a:ext cx="4294188" cy="6690855"/>
          </a:xfrm>
          <a:prstGeom prst="rect">
            <a:avLst/>
          </a:prstGeom>
          <a:noFill/>
          <a:ln>
            <a:noFill/>
          </a:ln>
        </p:spPr>
      </p:pic>
      <p:sp>
        <p:nvSpPr>
          <p:cNvPr id="199" name="Google Shape;199;p22"/>
          <p:cNvSpPr txBox="1"/>
          <p:nvPr/>
        </p:nvSpPr>
        <p:spPr>
          <a:xfrm>
            <a:off x="11796000" y="6400800"/>
            <a:ext cx="39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1"/>
          <p:cNvSpPr txBox="1">
            <a:spLocks noGrp="1"/>
          </p:cNvSpPr>
          <p:nvPr>
            <p:ph type="title"/>
          </p:nvPr>
        </p:nvSpPr>
        <p:spPr>
          <a:xfrm>
            <a:off x="601884" y="0"/>
            <a:ext cx="10980600" cy="3324300"/>
          </a:xfrm>
          <a:prstGeom prst="rect">
            <a:avLst/>
          </a:prstGeom>
          <a:noFill/>
          <a:ln>
            <a:noFill/>
          </a:ln>
        </p:spPr>
        <p:txBody>
          <a:bodyPr spcFirstLastPara="1" wrap="square" lIns="0" tIns="45700" rIns="0" bIns="45700" anchor="b" anchorCtr="0">
            <a:noAutofit/>
          </a:bodyPr>
          <a:lstStyle/>
          <a:p>
            <a:pPr marL="0" lvl="0" indent="0" algn="ctr" rtl="0">
              <a:lnSpc>
                <a:spcPct val="90000"/>
              </a:lnSpc>
              <a:spcBef>
                <a:spcPts val="0"/>
              </a:spcBef>
              <a:spcAft>
                <a:spcPts val="0"/>
              </a:spcAft>
              <a:buSzPts val="1400"/>
              <a:buNone/>
            </a:pPr>
            <a:r>
              <a:rPr lang="en-US"/>
              <a:t>North Hartford Ascend Pipeline</a:t>
            </a:r>
            <a:endParaRPr/>
          </a:p>
        </p:txBody>
      </p:sp>
      <p:sp>
        <p:nvSpPr>
          <p:cNvPr id="273" name="Google Shape;273;p31"/>
          <p:cNvSpPr txBox="1"/>
          <p:nvPr/>
        </p:nvSpPr>
        <p:spPr>
          <a:xfrm>
            <a:off x="11748475" y="6386825"/>
            <a:ext cx="1169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title"/>
          </p:nvPr>
        </p:nvSpPr>
        <p:spPr>
          <a:xfrm>
            <a:off x="505484" y="2437625"/>
            <a:ext cx="10980600" cy="3324300"/>
          </a:xfrm>
          <a:prstGeom prst="rect">
            <a:avLst/>
          </a:prstGeom>
          <a:noFill/>
          <a:ln>
            <a:noFill/>
          </a:ln>
        </p:spPr>
        <p:txBody>
          <a:bodyPr spcFirstLastPara="1" wrap="square" lIns="0" tIns="45700" rIns="0" bIns="45700" anchor="b" anchorCtr="0">
            <a:noAutofit/>
          </a:bodyPr>
          <a:lstStyle/>
          <a:p>
            <a:pPr marL="9525" lvl="0" indent="1577" algn="ctr" rtl="0">
              <a:lnSpc>
                <a:spcPct val="90000"/>
              </a:lnSpc>
              <a:spcBef>
                <a:spcPts val="0"/>
              </a:spcBef>
              <a:spcAft>
                <a:spcPts val="0"/>
              </a:spcAft>
              <a:buClr>
                <a:schemeClr val="accent1"/>
              </a:buClr>
              <a:buSzPts val="3600"/>
              <a:buFont typeface="Arial"/>
              <a:buNone/>
            </a:pPr>
            <a:r>
              <a:rPr lang="en-US"/>
              <a:t>Purpose</a:t>
            </a:r>
            <a:endParaRPr/>
          </a:p>
          <a:p>
            <a:pPr marL="9525" lvl="0" indent="1577" algn="ctr" rtl="0">
              <a:lnSpc>
                <a:spcPct val="90000"/>
              </a:lnSpc>
              <a:spcBef>
                <a:spcPts val="0"/>
              </a:spcBef>
              <a:spcAft>
                <a:spcPts val="0"/>
              </a:spcAft>
              <a:buClr>
                <a:schemeClr val="accent1"/>
              </a:buClr>
              <a:buSzPts val="3600"/>
              <a:buFont typeface="Arial"/>
              <a:buNone/>
            </a:pPr>
            <a:endParaRPr/>
          </a:p>
          <a:p>
            <a:pPr marL="9525" lvl="0" indent="1577" algn="ctr" rtl="0">
              <a:lnSpc>
                <a:spcPct val="90000"/>
              </a:lnSpc>
              <a:spcBef>
                <a:spcPts val="0"/>
              </a:spcBef>
              <a:spcAft>
                <a:spcPts val="0"/>
              </a:spcAft>
              <a:buNone/>
            </a:pPr>
            <a:r>
              <a:rPr lang="en-US"/>
              <a:t>Ascend provides access to children and </a:t>
            </a:r>
            <a:endParaRPr/>
          </a:p>
          <a:p>
            <a:pPr marL="9525" lvl="0" indent="1577" algn="ctr" rtl="0">
              <a:lnSpc>
                <a:spcPct val="90000"/>
              </a:lnSpc>
              <a:spcBef>
                <a:spcPts val="0"/>
              </a:spcBef>
              <a:spcAft>
                <a:spcPts val="0"/>
              </a:spcAft>
              <a:buNone/>
            </a:pPr>
            <a:r>
              <a:rPr lang="en-US"/>
              <a:t>families to the services and supports they need to reach their full potential from </a:t>
            </a:r>
            <a:endParaRPr/>
          </a:p>
          <a:p>
            <a:pPr marL="9525" lvl="0" indent="1577" algn="ctr" rtl="0">
              <a:lnSpc>
                <a:spcPct val="90000"/>
              </a:lnSpc>
              <a:spcBef>
                <a:spcPts val="0"/>
              </a:spcBef>
              <a:spcAft>
                <a:spcPts val="0"/>
              </a:spcAft>
              <a:buNone/>
            </a:pPr>
            <a:r>
              <a:rPr lang="en-US"/>
              <a:t>Cradle to Career.</a:t>
            </a:r>
            <a:endParaRPr/>
          </a:p>
        </p:txBody>
      </p:sp>
      <p:sp>
        <p:nvSpPr>
          <p:cNvPr id="280" name="Google Shape;280;p32"/>
          <p:cNvSpPr txBox="1"/>
          <p:nvPr/>
        </p:nvSpPr>
        <p:spPr>
          <a:xfrm>
            <a:off x="11796000" y="6400800"/>
            <a:ext cx="39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3"/>
          <p:cNvSpPr txBox="1">
            <a:spLocks noGrp="1"/>
          </p:cNvSpPr>
          <p:nvPr>
            <p:ph type="title"/>
          </p:nvPr>
        </p:nvSpPr>
        <p:spPr>
          <a:xfrm>
            <a:off x="192838" y="145735"/>
            <a:ext cx="9306761" cy="988585"/>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400"/>
              <a:buNone/>
            </a:pPr>
            <a:r>
              <a:rPr lang="en-US"/>
              <a:t>Ideal State-Ascend System Building</a:t>
            </a:r>
            <a:endParaRPr/>
          </a:p>
        </p:txBody>
      </p:sp>
      <p:sp>
        <p:nvSpPr>
          <p:cNvPr id="287" name="Google Shape;287;p33"/>
          <p:cNvSpPr txBox="1"/>
          <p:nvPr/>
        </p:nvSpPr>
        <p:spPr>
          <a:xfrm>
            <a:off x="6762195" y="4046868"/>
            <a:ext cx="5245330" cy="1569660"/>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Programs, Services, Supports of Strong Community-Based Organizations in Promise Zone Neighborhoods</a:t>
            </a:r>
            <a:endParaRPr sz="2400" b="0" i="0" u="none" strike="noStrike" cap="none">
              <a:solidFill>
                <a:srgbClr val="000000"/>
              </a:solidFill>
              <a:latin typeface="Arial"/>
              <a:ea typeface="Arial"/>
              <a:cs typeface="Arial"/>
              <a:sym typeface="Arial"/>
            </a:endParaRPr>
          </a:p>
        </p:txBody>
      </p:sp>
      <p:sp>
        <p:nvSpPr>
          <p:cNvPr id="288" name="Google Shape;288;p33"/>
          <p:cNvSpPr txBox="1"/>
          <p:nvPr/>
        </p:nvSpPr>
        <p:spPr>
          <a:xfrm>
            <a:off x="192838" y="4074761"/>
            <a:ext cx="4330931" cy="1569660"/>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Opinions, Priorities, Concerns, Needs of Promise Zone Neighborhoods’ Residents and Families </a:t>
            </a:r>
            <a:endParaRPr sz="2400" b="0" i="0" u="none" strike="noStrike" cap="none">
              <a:solidFill>
                <a:srgbClr val="000000"/>
              </a:solidFill>
              <a:latin typeface="Arial"/>
              <a:ea typeface="Arial"/>
              <a:cs typeface="Arial"/>
              <a:sym typeface="Arial"/>
            </a:endParaRPr>
          </a:p>
        </p:txBody>
      </p:sp>
      <p:sp>
        <p:nvSpPr>
          <p:cNvPr id="289" name="Google Shape;289;p33"/>
          <p:cNvSpPr/>
          <p:nvPr/>
        </p:nvSpPr>
        <p:spPr>
          <a:xfrm>
            <a:off x="4542388" y="4046869"/>
            <a:ext cx="2201190" cy="1569659"/>
          </a:xfrm>
          <a:prstGeom prst="leftRightArrowCallout">
            <a:avLst>
              <a:gd name="adj1" fmla="val 25000"/>
              <a:gd name="adj2" fmla="val 25000"/>
              <a:gd name="adj3" fmla="val 25000"/>
              <a:gd name="adj4" fmla="val 48123"/>
            </a:avLst>
          </a:prstGeom>
          <a:solidFill>
            <a:schemeClr val="accent1"/>
          </a:solidFill>
          <a:ln w="254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Calibri"/>
                <a:ea typeface="Calibri"/>
                <a:cs typeface="Calibri"/>
                <a:sym typeface="Calibri"/>
              </a:rPr>
              <a:t>North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Calibri"/>
                <a:ea typeface="Calibri"/>
                <a:cs typeface="Calibri"/>
                <a:sym typeface="Calibri"/>
              </a:rPr>
              <a:t>Hartford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Calibri"/>
                <a:ea typeface="Calibri"/>
                <a:cs typeface="Calibri"/>
                <a:sym typeface="Calibri"/>
              </a:rPr>
              <a:t>Ascend Pipeline</a:t>
            </a:r>
            <a:endParaRPr sz="1800" b="0" i="0" u="none" strike="noStrike" cap="none">
              <a:solidFill>
                <a:srgbClr val="FFFFFF"/>
              </a:solidFill>
              <a:latin typeface="Calibri"/>
              <a:ea typeface="Calibri"/>
              <a:cs typeface="Calibri"/>
              <a:sym typeface="Calibri"/>
            </a:endParaRPr>
          </a:p>
        </p:txBody>
      </p:sp>
      <p:sp>
        <p:nvSpPr>
          <p:cNvPr id="290" name="Google Shape;290;p33"/>
          <p:cNvSpPr txBox="1"/>
          <p:nvPr/>
        </p:nvSpPr>
        <p:spPr>
          <a:xfrm>
            <a:off x="8398040" y="2707607"/>
            <a:ext cx="3559581" cy="830997"/>
          </a:xfrm>
          <a:prstGeom prst="rect">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Funding to Address Gaps &amp; Capacity Issues</a:t>
            </a:r>
            <a:endParaRPr sz="2400" b="0" i="0" u="none" strike="noStrike" cap="none">
              <a:solidFill>
                <a:srgbClr val="000000"/>
              </a:solidFill>
              <a:latin typeface="Arial"/>
              <a:ea typeface="Arial"/>
              <a:cs typeface="Arial"/>
              <a:sym typeface="Arial"/>
            </a:endParaRPr>
          </a:p>
        </p:txBody>
      </p:sp>
      <p:sp>
        <p:nvSpPr>
          <p:cNvPr id="291" name="Google Shape;291;p33"/>
          <p:cNvSpPr txBox="1"/>
          <p:nvPr/>
        </p:nvSpPr>
        <p:spPr>
          <a:xfrm>
            <a:off x="3981317" y="2645644"/>
            <a:ext cx="3325093" cy="461665"/>
          </a:xfrm>
          <a:prstGeom prst="rect">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Care Navigators</a:t>
            </a:r>
            <a:endParaRPr sz="2400" b="0" i="0" u="none" strike="noStrike" cap="none">
              <a:solidFill>
                <a:srgbClr val="000000"/>
              </a:solidFill>
              <a:latin typeface="Arial"/>
              <a:ea typeface="Arial"/>
              <a:cs typeface="Arial"/>
              <a:sym typeface="Arial"/>
            </a:endParaRPr>
          </a:p>
        </p:txBody>
      </p:sp>
      <p:sp>
        <p:nvSpPr>
          <p:cNvPr id="292" name="Google Shape;292;p33"/>
          <p:cNvSpPr/>
          <p:nvPr/>
        </p:nvSpPr>
        <p:spPr>
          <a:xfrm rot="10800000" flipH="1">
            <a:off x="4057756" y="3107309"/>
            <a:ext cx="484632" cy="967452"/>
          </a:xfrm>
          <a:prstGeom prst="downArrow">
            <a:avLst>
              <a:gd name="adj1" fmla="val 50000"/>
              <a:gd name="adj2" fmla="val 50000"/>
            </a:avLst>
          </a:prstGeom>
          <a:solidFill>
            <a:schemeClr val="accent1"/>
          </a:solidFill>
          <a:ln w="254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3" name="Google Shape;293;p33"/>
          <p:cNvSpPr/>
          <p:nvPr/>
        </p:nvSpPr>
        <p:spPr>
          <a:xfrm rot="10800000" flipH="1">
            <a:off x="6762195" y="3117458"/>
            <a:ext cx="484632" cy="873625"/>
          </a:xfrm>
          <a:prstGeom prst="upArrow">
            <a:avLst>
              <a:gd name="adj1" fmla="val 50000"/>
              <a:gd name="adj2" fmla="val 50000"/>
            </a:avLst>
          </a:prstGeom>
          <a:solidFill>
            <a:schemeClr val="accent1"/>
          </a:solidFill>
          <a:ln w="254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4" name="Google Shape;294;p33"/>
          <p:cNvSpPr/>
          <p:nvPr/>
        </p:nvSpPr>
        <p:spPr>
          <a:xfrm>
            <a:off x="9486432" y="3549196"/>
            <a:ext cx="484632" cy="496199"/>
          </a:xfrm>
          <a:prstGeom prst="downArrow">
            <a:avLst>
              <a:gd name="adj1" fmla="val 50000"/>
              <a:gd name="adj2" fmla="val 50000"/>
            </a:avLst>
          </a:prstGeom>
          <a:solidFill>
            <a:schemeClr val="accent1"/>
          </a:solidFill>
          <a:ln w="254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5" name="Google Shape;295;p33"/>
          <p:cNvSpPr txBox="1"/>
          <p:nvPr/>
        </p:nvSpPr>
        <p:spPr>
          <a:xfrm>
            <a:off x="1273764" y="6018384"/>
            <a:ext cx="8738437" cy="523220"/>
          </a:xfrm>
          <a:prstGeom prst="rect">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COMMUNITY VOICE AND CO-PRODUCTION</a:t>
            </a:r>
            <a:endParaRPr sz="2800" b="1" i="0" u="none" strike="noStrike" cap="none">
              <a:solidFill>
                <a:srgbClr val="000000"/>
              </a:solidFill>
              <a:latin typeface="Arial"/>
              <a:ea typeface="Arial"/>
              <a:cs typeface="Arial"/>
              <a:sym typeface="Arial"/>
            </a:endParaRPr>
          </a:p>
        </p:txBody>
      </p:sp>
      <p:sp>
        <p:nvSpPr>
          <p:cNvPr id="296" name="Google Shape;296;p33"/>
          <p:cNvSpPr/>
          <p:nvPr/>
        </p:nvSpPr>
        <p:spPr>
          <a:xfrm>
            <a:off x="5400666" y="5616528"/>
            <a:ext cx="484632" cy="346072"/>
          </a:xfrm>
          <a:prstGeom prst="upArrow">
            <a:avLst>
              <a:gd name="adj1" fmla="val 50000"/>
              <a:gd name="adj2" fmla="val 50000"/>
            </a:avLst>
          </a:prstGeom>
          <a:solidFill>
            <a:schemeClr val="accent1"/>
          </a:solidFill>
          <a:ln w="254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7" name="Google Shape;297;p33"/>
          <p:cNvSpPr/>
          <p:nvPr/>
        </p:nvSpPr>
        <p:spPr>
          <a:xfrm>
            <a:off x="8848852" y="5644421"/>
            <a:ext cx="484632" cy="318178"/>
          </a:xfrm>
          <a:prstGeom prst="upArrow">
            <a:avLst>
              <a:gd name="adj1" fmla="val 50000"/>
              <a:gd name="adj2" fmla="val 50000"/>
            </a:avLst>
          </a:prstGeom>
          <a:solidFill>
            <a:schemeClr val="accent1"/>
          </a:solidFill>
          <a:ln w="254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98" name="Google Shape;298;p33"/>
          <p:cNvSpPr/>
          <p:nvPr/>
        </p:nvSpPr>
        <p:spPr>
          <a:xfrm>
            <a:off x="2400643" y="5672313"/>
            <a:ext cx="484632" cy="346071"/>
          </a:xfrm>
          <a:prstGeom prst="upArrow">
            <a:avLst>
              <a:gd name="adj1" fmla="val 50000"/>
              <a:gd name="adj2" fmla="val 50000"/>
            </a:avLst>
          </a:prstGeom>
          <a:solidFill>
            <a:schemeClr val="accent1"/>
          </a:solidFill>
          <a:ln w="25400" cap="flat" cmpd="sng">
            <a:solidFill>
              <a:srgbClr val="007EA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99" name="Google Shape;299;p33"/>
          <p:cNvPicPr preferRelativeResize="0"/>
          <p:nvPr/>
        </p:nvPicPr>
        <p:blipFill rotWithShape="1">
          <a:blip r:embed="rId3">
            <a:alphaModFix/>
          </a:blip>
          <a:srcRect/>
          <a:stretch/>
        </p:blipFill>
        <p:spPr>
          <a:xfrm>
            <a:off x="7518400" y="209029"/>
            <a:ext cx="4489125" cy="981075"/>
          </a:xfrm>
          <a:prstGeom prst="rect">
            <a:avLst/>
          </a:prstGeom>
          <a:noFill/>
          <a:ln>
            <a:noFill/>
          </a:ln>
        </p:spPr>
      </p:pic>
      <p:sp>
        <p:nvSpPr>
          <p:cNvPr id="300" name="Google Shape;300;p33"/>
          <p:cNvSpPr txBox="1">
            <a:spLocks noGrp="1"/>
          </p:cNvSpPr>
          <p:nvPr>
            <p:ph type="sldNum" idx="4294967295"/>
          </p:nvPr>
        </p:nvSpPr>
        <p:spPr>
          <a:xfrm>
            <a:off x="1" y="6400799"/>
            <a:ext cx="51816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81818"/>
              </a:buClr>
              <a:buSzPts val="1400"/>
              <a:buFont typeface="Arial"/>
              <a:buNone/>
            </a:pPr>
            <a:fld id="{00000000-1234-1234-1234-123412341234}" type="slidenum">
              <a:rPr lang="en-US" sz="1400" b="0" i="0" u="none" strike="noStrike" cap="none">
                <a:solidFill>
                  <a:srgbClr val="181818"/>
                </a:solidFill>
                <a:latin typeface="Arial"/>
                <a:ea typeface="Arial"/>
                <a:cs typeface="Arial"/>
                <a:sym typeface="Arial"/>
              </a:rPr>
              <a:t>12</a:t>
            </a:fld>
            <a:endParaRPr sz="1400" b="0" i="0" u="none" strike="noStrike" cap="none">
              <a:solidFill>
                <a:srgbClr val="181818"/>
              </a:solidFill>
              <a:latin typeface="Arial"/>
              <a:ea typeface="Arial"/>
              <a:cs typeface="Arial"/>
              <a:sym typeface="Arial"/>
            </a:endParaRPr>
          </a:p>
        </p:txBody>
      </p:sp>
      <p:sp>
        <p:nvSpPr>
          <p:cNvPr id="301" name="Google Shape;301;p33"/>
          <p:cNvSpPr txBox="1"/>
          <p:nvPr/>
        </p:nvSpPr>
        <p:spPr>
          <a:xfrm flipH="1">
            <a:off x="419540" y="2097688"/>
            <a:ext cx="1633815" cy="461665"/>
          </a:xfrm>
          <a:prstGeom prst="rect">
            <a:avLst/>
          </a:prstGeom>
          <a:noFill/>
          <a:ln w="38100" cap="flat" cmpd="sng">
            <a:solidFill>
              <a:schemeClr val="accent1"/>
            </a:solidFill>
            <a:prstDash val="solid"/>
            <a:miter lim="800000"/>
            <a:headEnd type="none" w="sm" len="sm"/>
            <a:tailEnd type="none" w="sm" len="sm"/>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Home Visitors</a:t>
            </a:r>
            <a:endParaRPr sz="1400" b="0" i="0" u="none" strike="noStrike" cap="none">
              <a:solidFill>
                <a:srgbClr val="000000"/>
              </a:solidFill>
              <a:latin typeface="Arial"/>
              <a:ea typeface="Arial"/>
              <a:cs typeface="Arial"/>
              <a:sym typeface="Arial"/>
            </a:endParaRPr>
          </a:p>
        </p:txBody>
      </p:sp>
      <p:sp>
        <p:nvSpPr>
          <p:cNvPr id="302" name="Google Shape;302;p33"/>
          <p:cNvSpPr txBox="1"/>
          <p:nvPr/>
        </p:nvSpPr>
        <p:spPr>
          <a:xfrm>
            <a:off x="9633250" y="2129663"/>
            <a:ext cx="2490988" cy="369332"/>
          </a:xfrm>
          <a:prstGeom prst="rect">
            <a:avLst/>
          </a:prstGeom>
          <a:noFill/>
          <a:ln w="38100" cap="flat" cmpd="sng">
            <a:solidFill>
              <a:schemeClr val="accent1"/>
            </a:solidFill>
            <a:prstDash val="solid"/>
            <a:miter lim="800000"/>
            <a:headEnd type="none" w="sm" len="sm"/>
            <a:tailEnd type="none" w="sm" len="sm"/>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211 Child Development</a:t>
            </a:r>
            <a:endParaRPr sz="1400" b="0" i="0" u="none" strike="noStrike" cap="none">
              <a:solidFill>
                <a:srgbClr val="000000"/>
              </a:solidFill>
              <a:latin typeface="Arial"/>
              <a:ea typeface="Arial"/>
              <a:cs typeface="Arial"/>
              <a:sym typeface="Arial"/>
            </a:endParaRPr>
          </a:p>
        </p:txBody>
      </p:sp>
      <p:sp>
        <p:nvSpPr>
          <p:cNvPr id="303" name="Google Shape;303;p33"/>
          <p:cNvSpPr txBox="1"/>
          <p:nvPr/>
        </p:nvSpPr>
        <p:spPr>
          <a:xfrm flipH="1">
            <a:off x="7101820" y="1354705"/>
            <a:ext cx="5062860" cy="369332"/>
          </a:xfrm>
          <a:prstGeom prst="rect">
            <a:avLst/>
          </a:prstGeom>
          <a:noFill/>
          <a:ln w="38100" cap="flat" cmpd="sng">
            <a:solidFill>
              <a:schemeClr val="accent1"/>
            </a:solidFill>
            <a:prstDash val="solid"/>
            <a:miter lim="800000"/>
            <a:headEnd type="none" w="sm" len="sm"/>
            <a:tailEnd type="none" w="sm" len="sm"/>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81818"/>
                </a:solidFill>
                <a:latin typeface="Arial"/>
                <a:ea typeface="Arial"/>
                <a:cs typeface="Arial"/>
                <a:sym typeface="Arial"/>
              </a:rPr>
              <a:t> Family &amp; Community Support Services Providers</a:t>
            </a:r>
            <a:endParaRPr sz="1400" b="0" i="0" u="none" strike="noStrike" cap="none">
              <a:solidFill>
                <a:srgbClr val="000000"/>
              </a:solidFill>
              <a:latin typeface="Arial"/>
              <a:ea typeface="Arial"/>
              <a:cs typeface="Arial"/>
              <a:sym typeface="Arial"/>
            </a:endParaRPr>
          </a:p>
        </p:txBody>
      </p:sp>
      <p:cxnSp>
        <p:nvCxnSpPr>
          <p:cNvPr id="304" name="Google Shape;304;p33"/>
          <p:cNvCxnSpPr/>
          <p:nvPr/>
        </p:nvCxnSpPr>
        <p:spPr>
          <a:xfrm rot="10800000">
            <a:off x="1273764" y="2607177"/>
            <a:ext cx="2698013" cy="294842"/>
          </a:xfrm>
          <a:prstGeom prst="straightConnector1">
            <a:avLst/>
          </a:prstGeom>
          <a:noFill/>
          <a:ln w="38100" cap="flat" cmpd="sng">
            <a:solidFill>
              <a:srgbClr val="00ABEE"/>
            </a:solidFill>
            <a:prstDash val="dash"/>
            <a:round/>
            <a:headEnd type="triangle" w="med" len="med"/>
            <a:tailEnd type="triangle" w="med" len="med"/>
          </a:ln>
        </p:spPr>
      </p:cxnSp>
      <p:cxnSp>
        <p:nvCxnSpPr>
          <p:cNvPr id="305" name="Google Shape;305;p33"/>
          <p:cNvCxnSpPr/>
          <p:nvPr/>
        </p:nvCxnSpPr>
        <p:spPr>
          <a:xfrm>
            <a:off x="1693756" y="1777217"/>
            <a:ext cx="2563527" cy="793661"/>
          </a:xfrm>
          <a:prstGeom prst="straightConnector1">
            <a:avLst/>
          </a:prstGeom>
          <a:noFill/>
          <a:ln w="38100" cap="flat" cmpd="sng">
            <a:solidFill>
              <a:srgbClr val="00ABEE"/>
            </a:solidFill>
            <a:prstDash val="dash"/>
            <a:round/>
            <a:headEnd type="triangle" w="med" len="med"/>
            <a:tailEnd type="triangle" w="med" len="med"/>
          </a:ln>
        </p:spPr>
      </p:cxnSp>
      <p:cxnSp>
        <p:nvCxnSpPr>
          <p:cNvPr id="306" name="Google Shape;306;p33"/>
          <p:cNvCxnSpPr/>
          <p:nvPr/>
        </p:nvCxnSpPr>
        <p:spPr>
          <a:xfrm rot="10800000" flipH="1">
            <a:off x="7265817" y="2270359"/>
            <a:ext cx="2386423" cy="572149"/>
          </a:xfrm>
          <a:prstGeom prst="straightConnector1">
            <a:avLst/>
          </a:prstGeom>
          <a:noFill/>
          <a:ln w="38100" cap="flat" cmpd="sng">
            <a:solidFill>
              <a:srgbClr val="00ABEE"/>
            </a:solidFill>
            <a:prstDash val="dash"/>
            <a:round/>
            <a:headEnd type="triangle" w="med" len="med"/>
            <a:tailEnd type="triangle" w="med" len="med"/>
          </a:ln>
        </p:spPr>
      </p:cxnSp>
      <p:cxnSp>
        <p:nvCxnSpPr>
          <p:cNvPr id="307" name="Google Shape;307;p33"/>
          <p:cNvCxnSpPr/>
          <p:nvPr/>
        </p:nvCxnSpPr>
        <p:spPr>
          <a:xfrm flipH="1">
            <a:off x="6981166" y="1777217"/>
            <a:ext cx="2289933" cy="810891"/>
          </a:xfrm>
          <a:prstGeom prst="straightConnector1">
            <a:avLst/>
          </a:prstGeom>
          <a:noFill/>
          <a:ln w="38100" cap="flat" cmpd="sng">
            <a:solidFill>
              <a:srgbClr val="00ABEE"/>
            </a:solidFill>
            <a:prstDash val="dash"/>
            <a:round/>
            <a:headEnd type="triangle" w="med" len="med"/>
            <a:tailEnd type="triangle" w="med" len="med"/>
          </a:ln>
        </p:spPr>
      </p:cxnSp>
      <p:sp>
        <p:nvSpPr>
          <p:cNvPr id="308" name="Google Shape;308;p33"/>
          <p:cNvSpPr txBox="1"/>
          <p:nvPr/>
        </p:nvSpPr>
        <p:spPr>
          <a:xfrm flipH="1">
            <a:off x="2429180" y="1347731"/>
            <a:ext cx="1331337" cy="400110"/>
          </a:xfrm>
          <a:prstGeom prst="rect">
            <a:avLst/>
          </a:prstGeom>
          <a:solidFill>
            <a:schemeClr val="lt1"/>
          </a:solidFill>
          <a:ln w="38100" cap="flat" cmpd="sng">
            <a:solidFill>
              <a:schemeClr val="accent1"/>
            </a:solidFill>
            <a:prstDash val="solid"/>
            <a:round/>
            <a:headEnd type="none" w="sm" len="sm"/>
            <a:tailEnd type="none" w="sm" len="sm"/>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 WIC Staff</a:t>
            </a:r>
            <a:endParaRPr sz="1400" b="0" i="0" u="none" strike="noStrike" cap="none">
              <a:solidFill>
                <a:srgbClr val="000000"/>
              </a:solidFill>
              <a:latin typeface="Arial"/>
              <a:ea typeface="Arial"/>
              <a:cs typeface="Arial"/>
              <a:sym typeface="Arial"/>
            </a:endParaRPr>
          </a:p>
        </p:txBody>
      </p:sp>
      <p:cxnSp>
        <p:nvCxnSpPr>
          <p:cNvPr id="309" name="Google Shape;309;p33"/>
          <p:cNvCxnSpPr/>
          <p:nvPr/>
        </p:nvCxnSpPr>
        <p:spPr>
          <a:xfrm rot="10800000">
            <a:off x="3234555" y="1808945"/>
            <a:ext cx="1371498" cy="747488"/>
          </a:xfrm>
          <a:prstGeom prst="straightConnector1">
            <a:avLst/>
          </a:prstGeom>
          <a:noFill/>
          <a:ln w="38100" cap="flat" cmpd="sng">
            <a:solidFill>
              <a:srgbClr val="00ABEE"/>
            </a:solidFill>
            <a:prstDash val="dash"/>
            <a:round/>
            <a:headEnd type="triangle" w="med" len="med"/>
            <a:tailEnd type="triangle" w="med" len="med"/>
          </a:ln>
        </p:spPr>
      </p:cxnSp>
      <p:sp>
        <p:nvSpPr>
          <p:cNvPr id="310" name="Google Shape;310;p33"/>
          <p:cNvSpPr txBox="1"/>
          <p:nvPr/>
        </p:nvSpPr>
        <p:spPr>
          <a:xfrm flipH="1">
            <a:off x="3882638" y="1342074"/>
            <a:ext cx="2260601" cy="400110"/>
          </a:xfrm>
          <a:prstGeom prst="rect">
            <a:avLst/>
          </a:prstGeom>
          <a:noFill/>
          <a:ln w="38100" cap="flat" cmpd="sng">
            <a:solidFill>
              <a:schemeClr val="accent1"/>
            </a:solidFill>
            <a:prstDash val="solid"/>
            <a:miter lim="800000"/>
            <a:headEnd type="none" w="sm" len="sm"/>
            <a:tailEnd type="none" w="sm" len="sm"/>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 Career Navigators</a:t>
            </a:r>
            <a:endParaRPr sz="1400" b="0" i="0" u="none" strike="noStrike" cap="none">
              <a:solidFill>
                <a:srgbClr val="000000"/>
              </a:solidFill>
              <a:latin typeface="Arial"/>
              <a:ea typeface="Arial"/>
              <a:cs typeface="Arial"/>
              <a:sym typeface="Arial"/>
            </a:endParaRPr>
          </a:p>
        </p:txBody>
      </p:sp>
      <p:cxnSp>
        <p:nvCxnSpPr>
          <p:cNvPr id="311" name="Google Shape;311;p33"/>
          <p:cNvCxnSpPr/>
          <p:nvPr/>
        </p:nvCxnSpPr>
        <p:spPr>
          <a:xfrm>
            <a:off x="4888671" y="1757599"/>
            <a:ext cx="30759" cy="868502"/>
          </a:xfrm>
          <a:prstGeom prst="straightConnector1">
            <a:avLst/>
          </a:prstGeom>
          <a:noFill/>
          <a:ln w="38100" cap="flat" cmpd="sng">
            <a:solidFill>
              <a:srgbClr val="00ABEE"/>
            </a:solidFill>
            <a:prstDash val="dash"/>
            <a:round/>
            <a:headEnd type="triangle" w="med" len="med"/>
            <a:tailEnd type="triangle" w="med" len="med"/>
          </a:ln>
        </p:spPr>
      </p:cxnSp>
      <p:sp>
        <p:nvSpPr>
          <p:cNvPr id="312" name="Google Shape;312;p33"/>
          <p:cNvSpPr txBox="1"/>
          <p:nvPr/>
        </p:nvSpPr>
        <p:spPr>
          <a:xfrm flipH="1">
            <a:off x="192838" y="1335983"/>
            <a:ext cx="2057741" cy="369332"/>
          </a:xfrm>
          <a:prstGeom prst="rect">
            <a:avLst/>
          </a:prstGeom>
          <a:noFill/>
          <a:ln w="38100" cap="flat" cmpd="sng">
            <a:solidFill>
              <a:srgbClr val="00B0F0"/>
            </a:solidFill>
            <a:prstDash val="solid"/>
            <a:miter lim="800000"/>
            <a:headEnd type="none" w="sm" len="sm"/>
            <a:tailEnd type="none" w="sm" len="sm"/>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accent1"/>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Care Coordinators</a:t>
            </a:r>
            <a:endParaRPr sz="1400" b="0" i="0" u="none" strike="noStrike" cap="none">
              <a:solidFill>
                <a:srgbClr val="000000"/>
              </a:solidFill>
              <a:latin typeface="Arial"/>
              <a:ea typeface="Arial"/>
              <a:cs typeface="Arial"/>
              <a:sym typeface="Arial"/>
            </a:endParaRPr>
          </a:p>
        </p:txBody>
      </p:sp>
      <p:sp>
        <p:nvSpPr>
          <p:cNvPr id="313" name="Google Shape;313;p33"/>
          <p:cNvSpPr txBox="1"/>
          <p:nvPr/>
        </p:nvSpPr>
        <p:spPr>
          <a:xfrm flipH="1">
            <a:off x="5012938" y="1804488"/>
            <a:ext cx="2949433" cy="369332"/>
          </a:xfrm>
          <a:prstGeom prst="rect">
            <a:avLst/>
          </a:prstGeom>
          <a:noFill/>
          <a:ln w="38100" cap="flat" cmpd="sng">
            <a:solidFill>
              <a:srgbClr val="00B0F0"/>
            </a:solidFill>
            <a:prstDash val="solid"/>
            <a:miter lim="800000"/>
            <a:headEnd type="none" w="sm" len="sm"/>
            <a:tailEnd type="none" w="sm" len="sm"/>
          </a:ln>
        </p:spPr>
        <p:txBody>
          <a:bodyPr spcFirstLastPara="1" wrap="square" lIns="0" tIns="45700" rIns="0"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 </a:t>
            </a:r>
            <a:r>
              <a:rPr lang="en-US" sz="1400" b="0" i="0" u="none" strike="noStrike" cap="none">
                <a:solidFill>
                  <a:srgbClr val="000000"/>
                </a:solidFill>
                <a:latin typeface="Arial"/>
                <a:ea typeface="Arial"/>
                <a:cs typeface="Arial"/>
                <a:sym typeface="Arial"/>
              </a:rPr>
              <a:t>Community Health Workers</a:t>
            </a:r>
            <a:endParaRPr sz="1400" b="0" i="0" u="none" strike="noStrike" cap="none">
              <a:solidFill>
                <a:srgbClr val="000000"/>
              </a:solidFill>
              <a:latin typeface="Arial"/>
              <a:ea typeface="Arial"/>
              <a:cs typeface="Arial"/>
              <a:sym typeface="Arial"/>
            </a:endParaRPr>
          </a:p>
        </p:txBody>
      </p:sp>
      <p:cxnSp>
        <p:nvCxnSpPr>
          <p:cNvPr id="314" name="Google Shape;314;p33"/>
          <p:cNvCxnSpPr/>
          <p:nvPr/>
        </p:nvCxnSpPr>
        <p:spPr>
          <a:xfrm>
            <a:off x="5727189" y="2173820"/>
            <a:ext cx="416050" cy="414268"/>
          </a:xfrm>
          <a:prstGeom prst="straightConnector1">
            <a:avLst/>
          </a:prstGeom>
          <a:noFill/>
          <a:ln w="28575" cap="flat" cmpd="sng">
            <a:solidFill>
              <a:srgbClr val="00ABEE"/>
            </a:solidFill>
            <a:prstDash val="dash"/>
            <a:round/>
            <a:headEnd type="triangle" w="med" len="med"/>
            <a:tailEnd type="triangle" w="med" len="med"/>
          </a:ln>
        </p:spPr>
      </p:cxnSp>
      <p:sp>
        <p:nvSpPr>
          <p:cNvPr id="315" name="Google Shape;315;p33"/>
          <p:cNvSpPr txBox="1"/>
          <p:nvPr/>
        </p:nvSpPr>
        <p:spPr>
          <a:xfrm>
            <a:off x="11796000" y="6400800"/>
            <a:ext cx="39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73725" y="593367"/>
            <a:ext cx="11360700" cy="763500"/>
          </a:xfrm>
          <a:prstGeom prst="rect">
            <a:avLst/>
          </a:prstGeom>
        </p:spPr>
        <p:txBody>
          <a:bodyPr spcFirstLastPara="1" wrap="square" lIns="121900" tIns="121900" rIns="121900" bIns="121900" anchor="t" anchorCtr="0">
            <a:normAutofit fontScale="90000"/>
          </a:bodyPr>
          <a:lstStyle/>
          <a:p>
            <a:pPr marL="0" lvl="0" indent="0" algn="l" rtl="0">
              <a:lnSpc>
                <a:spcPct val="95000"/>
              </a:lnSpc>
              <a:spcBef>
                <a:spcPts val="1000"/>
              </a:spcBef>
              <a:spcAft>
                <a:spcPts val="0"/>
              </a:spcAft>
              <a:buNone/>
            </a:pPr>
            <a:r>
              <a:rPr lang="en-US" sz="3300">
                <a:solidFill>
                  <a:srgbClr val="00B0F0"/>
                </a:solidFill>
              </a:rPr>
              <a:t>September Community Conversations Questions</a:t>
            </a:r>
            <a:endParaRPr sz="3300">
              <a:solidFill>
                <a:srgbClr val="00B0F0"/>
              </a:solidFill>
            </a:endParaRPr>
          </a:p>
          <a:p>
            <a:pPr marL="0" lvl="0" indent="0" algn="l" rtl="0">
              <a:spcBef>
                <a:spcPts val="0"/>
              </a:spcBef>
              <a:spcAft>
                <a:spcPts val="0"/>
              </a:spcAft>
              <a:buNone/>
            </a:pPr>
            <a:endParaRPr/>
          </a:p>
        </p:txBody>
      </p:sp>
      <p:sp>
        <p:nvSpPr>
          <p:cNvPr id="322" name="Google Shape;322;p34"/>
          <p:cNvSpPr txBox="1">
            <a:spLocks noGrp="1"/>
          </p:cNvSpPr>
          <p:nvPr>
            <p:ph type="body" idx="1"/>
          </p:nvPr>
        </p:nvSpPr>
        <p:spPr>
          <a:xfrm>
            <a:off x="415600" y="1536624"/>
            <a:ext cx="11360700" cy="4940400"/>
          </a:xfrm>
          <a:prstGeom prst="rect">
            <a:avLst/>
          </a:prstGeom>
        </p:spPr>
        <p:txBody>
          <a:bodyPr spcFirstLastPara="1" wrap="square" lIns="121900" tIns="121900" rIns="121900" bIns="121900" anchor="t" anchorCtr="0">
            <a:normAutofit/>
          </a:bodyPr>
          <a:lstStyle/>
          <a:p>
            <a:pPr marL="457200" lvl="0" indent="-393700" algn="l" rtl="0">
              <a:spcBef>
                <a:spcPts val="0"/>
              </a:spcBef>
              <a:spcAft>
                <a:spcPts val="0"/>
              </a:spcAft>
              <a:buSzPts val="2600"/>
              <a:buChar char="•"/>
            </a:pPr>
            <a:r>
              <a:rPr lang="en-US" sz="2000"/>
              <a:t>What does Ascend do?</a:t>
            </a:r>
            <a:endParaRPr sz="2000"/>
          </a:p>
          <a:p>
            <a:pPr marL="0" lvl="0" indent="0" algn="l" rtl="0">
              <a:spcBef>
                <a:spcPts val="0"/>
              </a:spcBef>
              <a:spcAft>
                <a:spcPts val="0"/>
              </a:spcAft>
              <a:buNone/>
            </a:pPr>
            <a:endParaRPr sz="2000"/>
          </a:p>
          <a:p>
            <a:pPr marL="457200" lvl="0" indent="-393700" algn="l" rtl="0">
              <a:spcBef>
                <a:spcPts val="0"/>
              </a:spcBef>
              <a:spcAft>
                <a:spcPts val="0"/>
              </a:spcAft>
              <a:buSzPts val="2600"/>
              <a:buChar char="•"/>
            </a:pPr>
            <a:r>
              <a:rPr lang="en-US" sz="2000"/>
              <a:t>How is Ascend helping strengthen community organizations?</a:t>
            </a:r>
            <a:endParaRPr sz="2000"/>
          </a:p>
          <a:p>
            <a:pPr marL="0" lvl="0" indent="0" algn="l" rtl="0">
              <a:spcBef>
                <a:spcPts val="0"/>
              </a:spcBef>
              <a:spcAft>
                <a:spcPts val="0"/>
              </a:spcAft>
              <a:buNone/>
            </a:pPr>
            <a:endParaRPr sz="2000"/>
          </a:p>
          <a:p>
            <a:pPr marL="457200" lvl="0" indent="-393700" algn="l" rtl="0">
              <a:spcBef>
                <a:spcPts val="0"/>
              </a:spcBef>
              <a:spcAft>
                <a:spcPts val="0"/>
              </a:spcAft>
              <a:buSzPts val="2600"/>
              <a:buChar char="•"/>
            </a:pPr>
            <a:r>
              <a:rPr lang="en-US" sz="2000"/>
              <a:t>What resources does Ascend provide to strengthen advocacy and leadership skills?</a:t>
            </a:r>
            <a:endParaRPr sz="2000"/>
          </a:p>
          <a:p>
            <a:pPr marL="0" lvl="0" indent="0" algn="l" rtl="0">
              <a:spcBef>
                <a:spcPts val="0"/>
              </a:spcBef>
              <a:spcAft>
                <a:spcPts val="0"/>
              </a:spcAft>
              <a:buNone/>
            </a:pPr>
            <a:endParaRPr sz="2000"/>
          </a:p>
          <a:p>
            <a:pPr marL="457200" lvl="0" indent="-393700" algn="l" rtl="0">
              <a:spcBef>
                <a:spcPts val="0"/>
              </a:spcBef>
              <a:spcAft>
                <a:spcPts val="0"/>
              </a:spcAft>
              <a:buSzPts val="2600"/>
              <a:buChar char="•"/>
            </a:pPr>
            <a:r>
              <a:rPr lang="en-US" sz="2000"/>
              <a:t>How can the community know more about current Ascend activities?</a:t>
            </a:r>
            <a:endParaRPr sz="2000"/>
          </a:p>
          <a:p>
            <a:pPr marL="457200" lvl="0" indent="0" algn="l" rtl="0">
              <a:spcBef>
                <a:spcPts val="0"/>
              </a:spcBef>
              <a:spcAft>
                <a:spcPts val="0"/>
              </a:spcAft>
              <a:buNone/>
            </a:pPr>
            <a:endParaRPr sz="2000"/>
          </a:p>
          <a:p>
            <a:pPr marL="457200" lvl="0" indent="-393700" algn="l" rtl="0">
              <a:spcBef>
                <a:spcPts val="0"/>
              </a:spcBef>
              <a:spcAft>
                <a:spcPts val="0"/>
              </a:spcAft>
              <a:buSzPts val="2600"/>
              <a:buChar char="•"/>
            </a:pPr>
            <a:r>
              <a:rPr lang="en-US" sz="2000"/>
              <a:t>Who are Ascend partners and providers?</a:t>
            </a:r>
            <a:endParaRPr sz="2000"/>
          </a:p>
          <a:p>
            <a:pPr marL="0" lvl="0" indent="0" algn="l" rtl="0">
              <a:spcBef>
                <a:spcPts val="0"/>
              </a:spcBef>
              <a:spcAft>
                <a:spcPts val="0"/>
              </a:spcAft>
              <a:buNone/>
            </a:pPr>
            <a:endParaRPr sz="2000"/>
          </a:p>
          <a:p>
            <a:pPr marL="457200" lvl="0" indent="-393700" algn="l" rtl="0">
              <a:spcBef>
                <a:spcPts val="0"/>
              </a:spcBef>
              <a:spcAft>
                <a:spcPts val="0"/>
              </a:spcAft>
              <a:buSzPts val="2600"/>
              <a:buChar char="•"/>
            </a:pPr>
            <a:r>
              <a:rPr lang="en-US" sz="2000"/>
              <a:t>How does a group join Ascend?</a:t>
            </a:r>
            <a:endParaRPr sz="2000"/>
          </a:p>
        </p:txBody>
      </p:sp>
      <p:sp>
        <p:nvSpPr>
          <p:cNvPr id="323" name="Google Shape;323;p34"/>
          <p:cNvSpPr txBox="1">
            <a:spLocks noGrp="1"/>
          </p:cNvSpPr>
          <p:nvPr>
            <p:ph type="sldNum" idx="12"/>
          </p:nvPr>
        </p:nvSpPr>
        <p:spPr>
          <a:xfrm>
            <a:off x="11296611" y="6217623"/>
            <a:ext cx="731700" cy="524700"/>
          </a:xfrm>
          <a:prstGeom prst="rect">
            <a:avLst/>
          </a:prstGeom>
        </p:spPr>
        <p:txBody>
          <a:bodyPr spcFirstLastPara="1" wrap="square" lIns="121900" tIns="121900" rIns="121900" bIns="121900" anchor="ctr" anchorCtr="0">
            <a:normAutofit fontScale="77500" lnSpcReduction="20000"/>
          </a:bodyPr>
          <a:lstStyle/>
          <a:p>
            <a:pPr marL="0" lvl="0" indent="0" algn="l" rtl="0">
              <a:spcBef>
                <a:spcPts val="0"/>
              </a:spcBef>
              <a:spcAft>
                <a:spcPts val="0"/>
              </a:spcAft>
              <a:buClr>
                <a:srgbClr val="000000"/>
              </a:buClr>
              <a:buSzPct val="100000"/>
              <a:buFont typeface="Arial"/>
              <a:buNone/>
            </a:pPr>
            <a:r>
              <a:rPr lang="en-US"/>
              <a:t>C</a:t>
            </a:r>
            <a:endParaRPr/>
          </a:p>
          <a:p>
            <a:pPr marL="0" lvl="0" indent="0" algn="r" rtl="0">
              <a:spcBef>
                <a:spcPts val="0"/>
              </a:spcBef>
              <a:spcAft>
                <a:spcPts val="0"/>
              </a:spcAft>
              <a:buClr>
                <a:srgbClr val="000000"/>
              </a:buClr>
              <a:buSzPct val="92857"/>
              <a:buFont typeface="Arial"/>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5"/>
          <p:cNvSpPr txBox="1">
            <a:spLocks noGrp="1"/>
          </p:cNvSpPr>
          <p:nvPr>
            <p:ph type="title"/>
          </p:nvPr>
        </p:nvSpPr>
        <p:spPr>
          <a:xfrm>
            <a:off x="601884" y="0"/>
            <a:ext cx="10980600" cy="3324300"/>
          </a:xfrm>
          <a:prstGeom prst="rect">
            <a:avLst/>
          </a:prstGeom>
          <a:noFill/>
          <a:ln>
            <a:noFill/>
          </a:ln>
        </p:spPr>
        <p:txBody>
          <a:bodyPr spcFirstLastPara="1" wrap="square" lIns="0" tIns="45700" rIns="0" bIns="45700" anchor="b" anchorCtr="0">
            <a:noAutofit/>
          </a:bodyPr>
          <a:lstStyle/>
          <a:p>
            <a:pPr marL="0" lvl="0" indent="0" algn="ctr" rtl="0">
              <a:lnSpc>
                <a:spcPct val="90000"/>
              </a:lnSpc>
              <a:spcBef>
                <a:spcPts val="0"/>
              </a:spcBef>
              <a:spcAft>
                <a:spcPts val="0"/>
              </a:spcAft>
              <a:buSzPts val="1400"/>
              <a:buNone/>
            </a:pPr>
            <a:r>
              <a:rPr lang="en-US"/>
              <a:t>Community Question: </a:t>
            </a:r>
            <a:endParaRPr/>
          </a:p>
          <a:p>
            <a:pPr marL="0" lvl="0" indent="0" algn="ctr" rtl="0">
              <a:lnSpc>
                <a:spcPct val="90000"/>
              </a:lnSpc>
              <a:spcBef>
                <a:spcPts val="0"/>
              </a:spcBef>
              <a:spcAft>
                <a:spcPts val="0"/>
              </a:spcAft>
              <a:buSzPts val="1400"/>
              <a:buNone/>
            </a:pPr>
            <a:r>
              <a:rPr lang="en-US"/>
              <a:t>What does Ascend do? </a:t>
            </a:r>
            <a:endParaRPr/>
          </a:p>
        </p:txBody>
      </p:sp>
      <p:sp>
        <p:nvSpPr>
          <p:cNvPr id="330" name="Google Shape;330;p35"/>
          <p:cNvSpPr txBox="1"/>
          <p:nvPr/>
        </p:nvSpPr>
        <p:spPr>
          <a:xfrm>
            <a:off x="11748475" y="6386825"/>
            <a:ext cx="1169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What does Ascend do?</a:t>
            </a:r>
            <a:endParaRPr/>
          </a:p>
        </p:txBody>
      </p:sp>
      <p:sp>
        <p:nvSpPr>
          <p:cNvPr id="337" name="Google Shape;337;p36"/>
          <p:cNvSpPr txBox="1">
            <a:spLocks noGrp="1"/>
          </p:cNvSpPr>
          <p:nvPr>
            <p:ph type="body" idx="1"/>
          </p:nvPr>
        </p:nvSpPr>
        <p:spPr>
          <a:xfrm>
            <a:off x="415600" y="1536625"/>
            <a:ext cx="10737000" cy="50133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n-US">
                <a:solidFill>
                  <a:srgbClr val="000000"/>
                </a:solidFill>
                <a:highlight>
                  <a:srgbClr val="FFFFFF"/>
                </a:highlight>
              </a:rPr>
              <a:t>Ascend </a:t>
            </a:r>
            <a:r>
              <a:rPr lang="en-US" b="1">
                <a:solidFill>
                  <a:srgbClr val="000000"/>
                </a:solidFill>
                <a:highlight>
                  <a:srgbClr val="FFFFFF"/>
                </a:highlight>
              </a:rPr>
              <a:t>DOES</a:t>
            </a:r>
            <a:r>
              <a:rPr lang="en-US">
                <a:solidFill>
                  <a:srgbClr val="000000"/>
                </a:solidFill>
                <a:highlight>
                  <a:srgbClr val="FFFFFF"/>
                </a:highlight>
              </a:rPr>
              <a:t> </a:t>
            </a: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None/>
            </a:pPr>
            <a:r>
              <a:rPr lang="en-US">
                <a:solidFill>
                  <a:srgbClr val="000000"/>
                </a:solidFill>
                <a:highlight>
                  <a:srgbClr val="FFFFFF"/>
                </a:highlight>
              </a:rPr>
              <a:t>      1. Create easy pathways for families to access services</a:t>
            </a:r>
            <a:endParaRPr>
              <a:solidFill>
                <a:srgbClr val="000000"/>
              </a:solidFill>
              <a:highlight>
                <a:srgbClr val="FFFFFF"/>
              </a:highlight>
            </a:endParaRPr>
          </a:p>
          <a:p>
            <a:pPr marL="1371600" lvl="0" indent="-381000" algn="l" rtl="0">
              <a:spcBef>
                <a:spcPts val="0"/>
              </a:spcBef>
              <a:spcAft>
                <a:spcPts val="0"/>
              </a:spcAft>
              <a:buClr>
                <a:srgbClr val="000000"/>
              </a:buClr>
              <a:buSzPts val="2400"/>
              <a:buChar char="•"/>
            </a:pPr>
            <a:r>
              <a:rPr lang="en-US">
                <a:solidFill>
                  <a:srgbClr val="000000"/>
                </a:solidFill>
                <a:highlight>
                  <a:srgbClr val="FFFFFF"/>
                </a:highlight>
              </a:rPr>
              <a:t>Care Navigators such as HPS FCSSPs and The Village Family Navigators help connect families to resources</a:t>
            </a: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None/>
            </a:pPr>
            <a:r>
              <a:rPr lang="en-US">
                <a:solidFill>
                  <a:srgbClr val="000000"/>
                </a:solidFill>
                <a:highlight>
                  <a:srgbClr val="FFFFFF"/>
                </a:highlight>
              </a:rPr>
              <a:t>      2. Bring Hartford programs and services together </a:t>
            </a:r>
            <a:endParaRPr>
              <a:solidFill>
                <a:srgbClr val="000000"/>
              </a:solidFill>
              <a:highlight>
                <a:srgbClr val="FFFFFF"/>
              </a:highlight>
            </a:endParaRPr>
          </a:p>
          <a:p>
            <a:pPr marL="1371600" lvl="0" indent="-381000" algn="l" rtl="0">
              <a:spcBef>
                <a:spcPts val="0"/>
              </a:spcBef>
              <a:spcAft>
                <a:spcPts val="0"/>
              </a:spcAft>
              <a:buClr>
                <a:srgbClr val="000000"/>
              </a:buClr>
              <a:buSzPts val="2400"/>
              <a:buChar char="•"/>
            </a:pPr>
            <a:r>
              <a:rPr lang="en-US">
                <a:solidFill>
                  <a:srgbClr val="000000"/>
                </a:solidFill>
                <a:highlight>
                  <a:srgbClr val="FFFFFF"/>
                </a:highlight>
              </a:rPr>
              <a:t>Improved collaboration among providers means an easier transition between services </a:t>
            </a:r>
            <a:endParaRPr>
              <a:solidFill>
                <a:srgbClr val="000000"/>
              </a:solidFill>
              <a:highlight>
                <a:srgbClr val="FFFFFF"/>
              </a:highlight>
            </a:endParaRPr>
          </a:p>
          <a:p>
            <a:pPr marL="1371600" lvl="0" indent="-381000" algn="l" rtl="0">
              <a:spcBef>
                <a:spcPts val="0"/>
              </a:spcBef>
              <a:spcAft>
                <a:spcPts val="0"/>
              </a:spcAft>
              <a:buClr>
                <a:srgbClr val="000000"/>
              </a:buClr>
              <a:buSzPts val="2400"/>
              <a:buChar char="•"/>
            </a:pPr>
            <a:r>
              <a:rPr lang="en-US">
                <a:solidFill>
                  <a:srgbClr val="000000"/>
                </a:solidFill>
                <a:highlight>
                  <a:srgbClr val="FFFFFF"/>
                </a:highlight>
              </a:rPr>
              <a:t>Communication reveals what community needs are not being met so partners can work to address them</a:t>
            </a: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None/>
            </a:pPr>
            <a:r>
              <a:rPr lang="en-US">
                <a:solidFill>
                  <a:srgbClr val="000000"/>
                </a:solidFill>
                <a:highlight>
                  <a:srgbClr val="FFFFFF"/>
                </a:highlight>
              </a:rPr>
              <a:t>      3. Strengthen Hartford programs and services </a:t>
            </a:r>
            <a:endParaRPr>
              <a:solidFill>
                <a:srgbClr val="000000"/>
              </a:solidFill>
              <a:highlight>
                <a:srgbClr val="FFFFFF"/>
              </a:highlight>
            </a:endParaRPr>
          </a:p>
          <a:p>
            <a:pPr marL="1371600" lvl="0" indent="-381000" algn="l" rtl="0">
              <a:spcBef>
                <a:spcPts val="0"/>
              </a:spcBef>
              <a:spcAft>
                <a:spcPts val="0"/>
              </a:spcAft>
              <a:buClr>
                <a:srgbClr val="000000"/>
              </a:buClr>
              <a:buSzPts val="2400"/>
              <a:buChar char="•"/>
            </a:pPr>
            <a:r>
              <a:rPr lang="en-US">
                <a:solidFill>
                  <a:srgbClr val="000000"/>
                </a:solidFill>
                <a:highlight>
                  <a:srgbClr val="FFFFFF"/>
                </a:highlight>
              </a:rPr>
              <a:t>Community feedback on improvement areas goes directly to providers</a:t>
            </a:r>
            <a:endParaRPr>
              <a:solidFill>
                <a:srgbClr val="000000"/>
              </a:solidFill>
              <a:highlight>
                <a:srgbClr val="FFFFFF"/>
              </a:highlight>
            </a:endParaRPr>
          </a:p>
          <a:p>
            <a:pPr marL="1371600" lvl="0" indent="-381000" algn="l" rtl="0">
              <a:spcBef>
                <a:spcPts val="0"/>
              </a:spcBef>
              <a:spcAft>
                <a:spcPts val="0"/>
              </a:spcAft>
              <a:buClr>
                <a:srgbClr val="000000"/>
              </a:buClr>
              <a:buSzPts val="2400"/>
              <a:buChar char="•"/>
            </a:pPr>
            <a:r>
              <a:rPr lang="en-US">
                <a:solidFill>
                  <a:srgbClr val="000000"/>
                </a:solidFill>
                <a:highlight>
                  <a:srgbClr val="FFFFFF"/>
                </a:highlight>
              </a:rPr>
              <a:t>Possibly provide funding to help solve issues and close gaps </a:t>
            </a:r>
            <a:endParaRPr>
              <a:solidFill>
                <a:srgbClr val="000000"/>
              </a:solidFill>
              <a:highlight>
                <a:srgbClr val="FFFFFF"/>
              </a:highlight>
            </a:endParaRPr>
          </a:p>
          <a:p>
            <a:pPr marL="1371600" lvl="0" indent="-381000" algn="l" rtl="0">
              <a:spcBef>
                <a:spcPts val="0"/>
              </a:spcBef>
              <a:spcAft>
                <a:spcPts val="0"/>
              </a:spcAft>
              <a:buClr>
                <a:srgbClr val="000000"/>
              </a:buClr>
              <a:buSzPts val="2400"/>
              <a:buChar char="•"/>
            </a:pPr>
            <a:r>
              <a:rPr lang="en-US">
                <a:solidFill>
                  <a:srgbClr val="000000"/>
                </a:solidFill>
                <a:highlight>
                  <a:srgbClr val="FFFFFF"/>
                </a:highlight>
              </a:rPr>
              <a:t>Capacity building and training</a:t>
            </a:r>
            <a:endParaRPr/>
          </a:p>
        </p:txBody>
      </p:sp>
      <p:sp>
        <p:nvSpPr>
          <p:cNvPr id="338" name="Google Shape;338;p36"/>
          <p:cNvSpPr txBox="1">
            <a:spLocks noGrp="1"/>
          </p:cNvSpPr>
          <p:nvPr>
            <p:ph type="sldNum" idx="12"/>
          </p:nvPr>
        </p:nvSpPr>
        <p:spPr>
          <a:xfrm>
            <a:off x="11296611" y="6217623"/>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fld id="{00000000-1234-1234-1234-123412341234}" type="slidenum">
              <a:rPr lang="en-US"/>
              <a:t>15</a:t>
            </a:fld>
            <a:r>
              <a:rPr lang="en-US"/>
              <a:t>  C</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7"/>
          <p:cNvSpPr txBox="1">
            <a:spLocks noGrp="1"/>
          </p:cNvSpPr>
          <p:nvPr>
            <p:ph type="title"/>
          </p:nvPr>
        </p:nvSpPr>
        <p:spPr>
          <a:xfrm>
            <a:off x="601884" y="0"/>
            <a:ext cx="10980600" cy="3324300"/>
          </a:xfrm>
          <a:prstGeom prst="rect">
            <a:avLst/>
          </a:prstGeom>
        </p:spPr>
        <p:txBody>
          <a:bodyPr spcFirstLastPara="1" wrap="square" lIns="0" tIns="45700" rIns="0" bIns="45700" anchor="b" anchorCtr="0">
            <a:noAutofit/>
          </a:bodyPr>
          <a:lstStyle/>
          <a:p>
            <a:pPr marL="0" lvl="0" indent="0" algn="ctr" rtl="0">
              <a:spcBef>
                <a:spcPts val="0"/>
              </a:spcBef>
              <a:spcAft>
                <a:spcPts val="0"/>
              </a:spcAft>
              <a:buNone/>
            </a:pPr>
            <a:r>
              <a:rPr lang="en-US"/>
              <a:t>Community Question: </a:t>
            </a:r>
            <a:endParaRPr/>
          </a:p>
          <a:p>
            <a:pPr marL="0" lvl="0" indent="0" algn="ctr" rtl="0">
              <a:spcBef>
                <a:spcPts val="0"/>
              </a:spcBef>
              <a:spcAft>
                <a:spcPts val="0"/>
              </a:spcAft>
              <a:buNone/>
            </a:pPr>
            <a:r>
              <a:rPr lang="en-US"/>
              <a:t>What resources does Ascend provide to strengthen advocacy and leadership skills?</a:t>
            </a:r>
            <a:endParaRPr/>
          </a:p>
        </p:txBody>
      </p:sp>
      <p:sp>
        <p:nvSpPr>
          <p:cNvPr id="345" name="Google Shape;345;p37"/>
          <p:cNvSpPr txBox="1"/>
          <p:nvPr/>
        </p:nvSpPr>
        <p:spPr>
          <a:xfrm>
            <a:off x="11748475" y="6386825"/>
            <a:ext cx="1169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3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Community Skill Building</a:t>
            </a:r>
            <a:endParaRPr/>
          </a:p>
        </p:txBody>
      </p:sp>
      <p:sp>
        <p:nvSpPr>
          <p:cNvPr id="352" name="Google Shape;352;p38"/>
          <p:cNvSpPr txBox="1">
            <a:spLocks noGrp="1"/>
          </p:cNvSpPr>
          <p:nvPr>
            <p:ph type="body" idx="1"/>
          </p:nvPr>
        </p:nvSpPr>
        <p:spPr>
          <a:xfrm>
            <a:off x="415600" y="1536624"/>
            <a:ext cx="11360700" cy="4881600"/>
          </a:xfrm>
          <a:prstGeom prst="rect">
            <a:avLst/>
          </a:prstGeom>
        </p:spPr>
        <p:txBody>
          <a:bodyPr spcFirstLastPara="1" wrap="square" lIns="121900" tIns="121900" rIns="121900" bIns="121900" anchor="t" anchorCtr="0">
            <a:normAutofit lnSpcReduction="20000"/>
          </a:bodyPr>
          <a:lstStyle/>
          <a:p>
            <a:pPr marL="0" lvl="0" indent="0" algn="l" rtl="0">
              <a:spcBef>
                <a:spcPts val="0"/>
              </a:spcBef>
              <a:spcAft>
                <a:spcPts val="0"/>
              </a:spcAft>
              <a:buNone/>
            </a:pPr>
            <a:r>
              <a:rPr lang="en-US">
                <a:solidFill>
                  <a:srgbClr val="000000"/>
                </a:solidFill>
                <a:highlight>
                  <a:srgbClr val="FFFFFF"/>
                </a:highlight>
              </a:rPr>
              <a:t>Ascend Community Workshops - opportunities for residents to build skills and learn strategies to become effective community leaders. </a:t>
            </a: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457200" lvl="0" indent="-381000" algn="l" rtl="0">
              <a:spcBef>
                <a:spcPts val="0"/>
              </a:spcBef>
              <a:spcAft>
                <a:spcPts val="0"/>
              </a:spcAft>
              <a:buClr>
                <a:srgbClr val="000000"/>
              </a:buClr>
              <a:buSzPts val="2400"/>
              <a:buChar char="•"/>
            </a:pPr>
            <a:r>
              <a:rPr lang="en-US">
                <a:solidFill>
                  <a:srgbClr val="000000"/>
                </a:solidFill>
                <a:highlight>
                  <a:srgbClr val="FFFFFF"/>
                </a:highlight>
              </a:rPr>
              <a:t>CTData Collaborative offered How to Interpret, Access, &amp; Use Hartford Data </a:t>
            </a:r>
            <a:endParaRPr>
              <a:solidFill>
                <a:srgbClr val="000000"/>
              </a:solidFill>
              <a:highlight>
                <a:srgbClr val="FFFFFF"/>
              </a:highlight>
            </a:endParaRPr>
          </a:p>
          <a:p>
            <a:pPr marL="457200" lvl="0" indent="0" algn="l" rtl="0">
              <a:spcBef>
                <a:spcPts val="0"/>
              </a:spcBef>
              <a:spcAft>
                <a:spcPts val="0"/>
              </a:spcAft>
              <a:buNone/>
            </a:pPr>
            <a:r>
              <a:rPr lang="en-US">
                <a:solidFill>
                  <a:srgbClr val="000000"/>
                </a:solidFill>
                <a:highlight>
                  <a:srgbClr val="FFFFFF"/>
                </a:highlight>
              </a:rPr>
              <a:t>on Thursday, October 12th</a:t>
            </a:r>
            <a:endParaRPr>
              <a:solidFill>
                <a:srgbClr val="000000"/>
              </a:solidFill>
              <a:highlight>
                <a:srgbClr val="FFFFFF"/>
              </a:highlight>
            </a:endParaRPr>
          </a:p>
          <a:p>
            <a:pPr marL="457200" lvl="0" indent="0" algn="l" rtl="0">
              <a:spcBef>
                <a:spcPts val="0"/>
              </a:spcBef>
              <a:spcAft>
                <a:spcPts val="0"/>
              </a:spcAft>
              <a:buNone/>
            </a:pPr>
            <a:endParaRPr>
              <a:solidFill>
                <a:srgbClr val="000000"/>
              </a:solidFill>
              <a:highlight>
                <a:srgbClr val="FFFFFF"/>
              </a:highlight>
            </a:endParaRPr>
          </a:p>
          <a:p>
            <a:pPr marL="457200" lvl="0" indent="-381000" algn="l" rtl="0">
              <a:spcBef>
                <a:spcPts val="0"/>
              </a:spcBef>
              <a:spcAft>
                <a:spcPts val="0"/>
              </a:spcAft>
              <a:buClr>
                <a:srgbClr val="000000"/>
              </a:buClr>
              <a:buSzPts val="2400"/>
              <a:buChar char="•"/>
            </a:pPr>
            <a:r>
              <a:rPr lang="en-US">
                <a:solidFill>
                  <a:srgbClr val="000000"/>
                </a:solidFill>
                <a:highlight>
                  <a:srgbClr val="FFFFFF"/>
                </a:highlight>
              </a:rPr>
              <a:t>Blue Hills Civic Association presents </a:t>
            </a:r>
            <a:r>
              <a:rPr lang="en-US" u="sng">
                <a:solidFill>
                  <a:schemeClr val="hlink"/>
                </a:solidFill>
                <a:highlight>
                  <a:srgbClr val="FFFFFF"/>
                </a:highlight>
                <a:hlinkClick r:id="rId3"/>
              </a:rPr>
              <a:t>People, Power, &amp; Change</a:t>
            </a:r>
            <a:r>
              <a:rPr lang="en-US">
                <a:solidFill>
                  <a:srgbClr val="000000"/>
                </a:solidFill>
                <a:highlight>
                  <a:srgbClr val="FFFFFF"/>
                </a:highlight>
              </a:rPr>
              <a:t>: Introduction </a:t>
            </a:r>
            <a:endParaRPr>
              <a:solidFill>
                <a:srgbClr val="000000"/>
              </a:solidFill>
              <a:highlight>
                <a:srgbClr val="FFFFFF"/>
              </a:highlight>
            </a:endParaRPr>
          </a:p>
          <a:p>
            <a:pPr marL="457200" lvl="0" indent="0" algn="l" rtl="0">
              <a:spcBef>
                <a:spcPts val="0"/>
              </a:spcBef>
              <a:spcAft>
                <a:spcPts val="0"/>
              </a:spcAft>
              <a:buNone/>
            </a:pPr>
            <a:r>
              <a:rPr lang="en-US">
                <a:solidFill>
                  <a:srgbClr val="000000"/>
                </a:solidFill>
                <a:highlight>
                  <a:srgbClr val="FFFFFF"/>
                </a:highlight>
              </a:rPr>
              <a:t>to Community Organizing on Saturday, October 21st at Parker Memorial </a:t>
            </a:r>
            <a:endParaRPr>
              <a:solidFill>
                <a:srgbClr val="000000"/>
              </a:solidFill>
              <a:highlight>
                <a:srgbClr val="FFFFFF"/>
              </a:highlight>
            </a:endParaRPr>
          </a:p>
          <a:p>
            <a:pPr marL="457200" lvl="0" indent="0" algn="l" rtl="0">
              <a:spcBef>
                <a:spcPts val="0"/>
              </a:spcBef>
              <a:spcAft>
                <a:spcPts val="0"/>
              </a:spcAft>
              <a:buNone/>
            </a:pPr>
            <a:endParaRPr>
              <a:solidFill>
                <a:srgbClr val="000000"/>
              </a:solidFill>
              <a:highlight>
                <a:srgbClr val="FFFFFF"/>
              </a:highlight>
            </a:endParaRPr>
          </a:p>
          <a:p>
            <a:pPr marL="457200" lvl="0" indent="-381000" algn="l" rtl="0">
              <a:spcBef>
                <a:spcPts val="0"/>
              </a:spcBef>
              <a:spcAft>
                <a:spcPts val="0"/>
              </a:spcAft>
              <a:buClr>
                <a:srgbClr val="000000"/>
              </a:buClr>
              <a:buSzPts val="2400"/>
              <a:buChar char="•"/>
            </a:pPr>
            <a:r>
              <a:rPr lang="en-US">
                <a:solidFill>
                  <a:srgbClr val="000000"/>
                </a:solidFill>
                <a:highlight>
                  <a:srgbClr val="FFFFFF"/>
                </a:highlight>
              </a:rPr>
              <a:t>Upcoming workshops from Advocacy to Legacy, Leadership </a:t>
            </a:r>
            <a:endParaRPr>
              <a:solidFill>
                <a:srgbClr val="000000"/>
              </a:solidFill>
              <a:highlight>
                <a:srgbClr val="FFFFFF"/>
              </a:highlight>
            </a:endParaRPr>
          </a:p>
          <a:p>
            <a:pPr marL="457200" lvl="0" indent="0" algn="l" rtl="0">
              <a:spcBef>
                <a:spcPts val="0"/>
              </a:spcBef>
              <a:spcAft>
                <a:spcPts val="0"/>
              </a:spcAft>
              <a:buNone/>
            </a:pPr>
            <a:r>
              <a:rPr lang="en-US">
                <a:solidFill>
                  <a:srgbClr val="000000"/>
                </a:solidFill>
                <a:highlight>
                  <a:srgbClr val="FFFFFF"/>
                </a:highlight>
              </a:rPr>
              <a:t>Greater Hartford, and more to come!</a:t>
            </a:r>
            <a:endParaRPr>
              <a:solidFill>
                <a:srgbClr val="000000"/>
              </a:solidFill>
              <a:highlight>
                <a:srgbClr val="FFFFFF"/>
              </a:highlight>
            </a:endParaRPr>
          </a:p>
          <a:p>
            <a:pPr marL="457200" lvl="0" indent="0" algn="l" rtl="0">
              <a:spcBef>
                <a:spcPts val="0"/>
              </a:spcBef>
              <a:spcAft>
                <a:spcPts val="0"/>
              </a:spcAft>
              <a:buNone/>
            </a:pPr>
            <a:endParaRPr>
              <a:solidFill>
                <a:srgbClr val="000000"/>
              </a:solidFill>
              <a:highlight>
                <a:srgbClr val="FFFFFF"/>
              </a:highlight>
            </a:endParaRPr>
          </a:p>
          <a:p>
            <a:pPr marL="457200" lvl="0" indent="-381000" algn="l" rtl="0">
              <a:spcBef>
                <a:spcPts val="0"/>
              </a:spcBef>
              <a:spcAft>
                <a:spcPts val="0"/>
              </a:spcAft>
              <a:buClr>
                <a:srgbClr val="000000"/>
              </a:buClr>
              <a:buSzPts val="2400"/>
              <a:buChar char="•"/>
            </a:pPr>
            <a:r>
              <a:rPr lang="en-US">
                <a:solidFill>
                  <a:srgbClr val="000000"/>
                </a:solidFill>
                <a:highlight>
                  <a:srgbClr val="FFFFFF"/>
                </a:highlight>
              </a:rPr>
              <a:t>Have an idea for a presenter or request for a workshop topic? </a:t>
            </a:r>
            <a:endParaRPr>
              <a:solidFill>
                <a:srgbClr val="000000"/>
              </a:solidFill>
              <a:highlight>
                <a:srgbClr val="FFFFFF"/>
              </a:highlight>
            </a:endParaRPr>
          </a:p>
          <a:p>
            <a:pPr marL="0" lvl="0" indent="457200" algn="l" rtl="0">
              <a:spcBef>
                <a:spcPts val="0"/>
              </a:spcBef>
              <a:spcAft>
                <a:spcPts val="0"/>
              </a:spcAft>
              <a:buNone/>
            </a:pPr>
            <a:r>
              <a:rPr lang="en-US">
                <a:solidFill>
                  <a:srgbClr val="000000"/>
                </a:solidFill>
                <a:highlight>
                  <a:srgbClr val="FFFFFF"/>
                </a:highlight>
              </a:rPr>
              <a:t>Contact amcginty@unitedwayinc.org</a:t>
            </a: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None/>
            </a:pPr>
            <a:endParaRPr/>
          </a:p>
        </p:txBody>
      </p:sp>
      <p:pic>
        <p:nvPicPr>
          <p:cNvPr id="353" name="Google Shape;353;p38"/>
          <p:cNvPicPr preferRelativeResize="0"/>
          <p:nvPr/>
        </p:nvPicPr>
        <p:blipFill>
          <a:blip r:embed="rId4">
            <a:alphaModFix/>
          </a:blip>
          <a:stretch>
            <a:fillRect/>
          </a:stretch>
        </p:blipFill>
        <p:spPr>
          <a:xfrm>
            <a:off x="9039299" y="2875025"/>
            <a:ext cx="2736998" cy="3543050"/>
          </a:xfrm>
          <a:prstGeom prst="rect">
            <a:avLst/>
          </a:prstGeom>
          <a:noFill/>
          <a:ln>
            <a:noFill/>
          </a:ln>
        </p:spPr>
      </p:pic>
      <p:sp>
        <p:nvSpPr>
          <p:cNvPr id="354" name="Google Shape;354;p38"/>
          <p:cNvSpPr txBox="1"/>
          <p:nvPr/>
        </p:nvSpPr>
        <p:spPr>
          <a:xfrm>
            <a:off x="11748475" y="6386825"/>
            <a:ext cx="1169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txBox="1">
            <a:spLocks noGrp="1"/>
          </p:cNvSpPr>
          <p:nvPr>
            <p:ph type="title"/>
          </p:nvPr>
        </p:nvSpPr>
        <p:spPr>
          <a:xfrm>
            <a:off x="601884" y="0"/>
            <a:ext cx="10980600" cy="3324300"/>
          </a:xfrm>
          <a:prstGeom prst="rect">
            <a:avLst/>
          </a:prstGeom>
        </p:spPr>
        <p:txBody>
          <a:bodyPr spcFirstLastPara="1" wrap="square" lIns="0" tIns="45700" rIns="0" bIns="45700" anchor="b" anchorCtr="0">
            <a:noAutofit/>
          </a:bodyPr>
          <a:lstStyle/>
          <a:p>
            <a:pPr marL="0" lvl="0" indent="0" algn="ctr" rtl="0">
              <a:spcBef>
                <a:spcPts val="0"/>
              </a:spcBef>
              <a:spcAft>
                <a:spcPts val="0"/>
              </a:spcAft>
              <a:buNone/>
            </a:pPr>
            <a:r>
              <a:rPr lang="en-US"/>
              <a:t>Community Question:</a:t>
            </a:r>
            <a:endParaRPr/>
          </a:p>
          <a:p>
            <a:pPr marL="0" lvl="0" indent="0" algn="ctr" rtl="0">
              <a:spcBef>
                <a:spcPts val="0"/>
              </a:spcBef>
              <a:spcAft>
                <a:spcPts val="0"/>
              </a:spcAft>
              <a:buNone/>
            </a:pPr>
            <a:r>
              <a:rPr lang="en-US"/>
              <a:t>How can the community know more about current Ascend activities?</a:t>
            </a:r>
            <a:endParaRPr/>
          </a:p>
        </p:txBody>
      </p:sp>
      <p:sp>
        <p:nvSpPr>
          <p:cNvPr id="361" name="Google Shape;361;p39"/>
          <p:cNvSpPr txBox="1"/>
          <p:nvPr/>
        </p:nvSpPr>
        <p:spPr>
          <a:xfrm>
            <a:off x="11748475" y="6386825"/>
            <a:ext cx="1169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Current Ascend Outreach Activities</a:t>
            </a:r>
            <a:endParaRPr/>
          </a:p>
        </p:txBody>
      </p:sp>
      <p:sp>
        <p:nvSpPr>
          <p:cNvPr id="368" name="Google Shape;368;p40"/>
          <p:cNvSpPr txBox="1">
            <a:spLocks noGrp="1"/>
          </p:cNvSpPr>
          <p:nvPr>
            <p:ph type="body" idx="1"/>
          </p:nvPr>
        </p:nvSpPr>
        <p:spPr>
          <a:xfrm>
            <a:off x="854950" y="1696525"/>
            <a:ext cx="10482000" cy="4555200"/>
          </a:xfrm>
          <a:prstGeom prst="rect">
            <a:avLst/>
          </a:prstGeom>
        </p:spPr>
        <p:txBody>
          <a:bodyPr spcFirstLastPara="1" wrap="square" lIns="121900" tIns="121900" rIns="121900" bIns="121900" anchor="t" anchorCtr="0">
            <a:normAutofit lnSpcReduction="10000"/>
          </a:bodyPr>
          <a:lstStyle/>
          <a:p>
            <a:pPr marL="457200" lvl="0" indent="-393700" algn="l" rtl="0">
              <a:spcBef>
                <a:spcPts val="0"/>
              </a:spcBef>
              <a:spcAft>
                <a:spcPts val="0"/>
              </a:spcAft>
              <a:buClr>
                <a:srgbClr val="000000"/>
              </a:buClr>
              <a:buSzPts val="2600"/>
              <a:buChar char="•"/>
            </a:pPr>
            <a:r>
              <a:rPr lang="en-US" sz="2000">
                <a:solidFill>
                  <a:srgbClr val="000000"/>
                </a:solidFill>
                <a:highlight>
                  <a:srgbClr val="FFFFFF"/>
                </a:highlight>
              </a:rPr>
              <a:t>Community Representatives and Resident &amp; Community Advisory Group members are direct connections to Ascend embedded within the community. </a:t>
            </a:r>
            <a:endParaRPr sz="2000">
              <a:solidFill>
                <a:srgbClr val="000000"/>
              </a:solidFill>
              <a:highlight>
                <a:srgbClr val="FFFFFF"/>
              </a:highlight>
            </a:endParaRPr>
          </a:p>
          <a:p>
            <a:pPr marL="457200" lvl="0" indent="0" algn="l" rtl="0">
              <a:spcBef>
                <a:spcPts val="0"/>
              </a:spcBef>
              <a:spcAft>
                <a:spcPts val="0"/>
              </a:spcAft>
              <a:buNone/>
            </a:pPr>
            <a:endParaRPr sz="2000">
              <a:solidFill>
                <a:srgbClr val="000000"/>
              </a:solidFill>
              <a:highlight>
                <a:srgbClr val="FFFFFF"/>
              </a:highlight>
            </a:endParaRPr>
          </a:p>
          <a:p>
            <a:pPr marL="457200" lvl="0" indent="-393700" algn="l" rtl="0">
              <a:spcBef>
                <a:spcPts val="0"/>
              </a:spcBef>
              <a:spcAft>
                <a:spcPts val="0"/>
              </a:spcAft>
              <a:buClr>
                <a:srgbClr val="000000"/>
              </a:buClr>
              <a:buSzPts val="2600"/>
              <a:buChar char="•"/>
            </a:pPr>
            <a:r>
              <a:rPr lang="en-US" sz="2000">
                <a:solidFill>
                  <a:srgbClr val="000000"/>
                </a:solidFill>
                <a:highlight>
                  <a:srgbClr val="FFFFFF"/>
                </a:highlight>
              </a:rPr>
              <a:t>Upcoming newsletter will plan to share updates from Ascend workgroups on current activities and future plans. </a:t>
            </a:r>
            <a:endParaRPr sz="2000">
              <a:solidFill>
                <a:srgbClr val="000000"/>
              </a:solidFill>
              <a:highlight>
                <a:srgbClr val="FFFFFF"/>
              </a:highlight>
            </a:endParaRPr>
          </a:p>
          <a:p>
            <a:pPr marL="457200" lvl="0" indent="0" algn="l" rtl="0">
              <a:spcBef>
                <a:spcPts val="0"/>
              </a:spcBef>
              <a:spcAft>
                <a:spcPts val="0"/>
              </a:spcAft>
              <a:buNone/>
            </a:pPr>
            <a:endParaRPr sz="2000">
              <a:solidFill>
                <a:srgbClr val="000000"/>
              </a:solidFill>
              <a:highlight>
                <a:srgbClr val="FFFFFF"/>
              </a:highlight>
            </a:endParaRPr>
          </a:p>
          <a:p>
            <a:pPr marL="457200" lvl="0" indent="-393700" algn="l" rtl="0">
              <a:spcBef>
                <a:spcPts val="0"/>
              </a:spcBef>
              <a:spcAft>
                <a:spcPts val="0"/>
              </a:spcAft>
              <a:buClr>
                <a:srgbClr val="000000"/>
              </a:buClr>
              <a:buSzPts val="2600"/>
              <a:buChar char="•"/>
            </a:pPr>
            <a:r>
              <a:rPr lang="en-US" sz="2000">
                <a:solidFill>
                  <a:srgbClr val="000000"/>
                </a:solidFill>
                <a:highlight>
                  <a:srgbClr val="FFFFFF"/>
                </a:highlight>
              </a:rPr>
              <a:t>Outreach and tabling - invite us to your event! </a:t>
            </a:r>
            <a:endParaRPr sz="2000">
              <a:solidFill>
                <a:srgbClr val="000000"/>
              </a:solidFill>
              <a:highlight>
                <a:srgbClr val="FFFFFF"/>
              </a:highlight>
            </a:endParaRPr>
          </a:p>
          <a:p>
            <a:pPr marL="457200" lvl="0" indent="0" algn="l" rtl="0">
              <a:spcBef>
                <a:spcPts val="0"/>
              </a:spcBef>
              <a:spcAft>
                <a:spcPts val="0"/>
              </a:spcAft>
              <a:buNone/>
            </a:pPr>
            <a:endParaRPr sz="2000">
              <a:solidFill>
                <a:srgbClr val="000000"/>
              </a:solidFill>
              <a:highlight>
                <a:srgbClr val="FFFFFF"/>
              </a:highlight>
            </a:endParaRPr>
          </a:p>
          <a:p>
            <a:pPr marL="457200" lvl="0" indent="-393700" algn="l" rtl="0">
              <a:spcBef>
                <a:spcPts val="0"/>
              </a:spcBef>
              <a:spcAft>
                <a:spcPts val="0"/>
              </a:spcAft>
              <a:buClr>
                <a:srgbClr val="000000"/>
              </a:buClr>
              <a:buSzPts val="2600"/>
              <a:buChar char="•"/>
            </a:pPr>
            <a:r>
              <a:rPr lang="en-US" sz="2000">
                <a:solidFill>
                  <a:srgbClr val="000000"/>
                </a:solidFill>
                <a:highlight>
                  <a:srgbClr val="FFFFFF"/>
                </a:highlight>
              </a:rPr>
              <a:t>Social Media - Like Us on </a:t>
            </a:r>
            <a:r>
              <a:rPr lang="en-US" sz="2000" u="sng">
                <a:solidFill>
                  <a:schemeClr val="hlink"/>
                </a:solidFill>
                <a:highlight>
                  <a:srgbClr val="FFFFFF"/>
                </a:highlight>
                <a:hlinkClick r:id="rId3"/>
              </a:rPr>
              <a:t>Facebook </a:t>
            </a:r>
            <a:r>
              <a:rPr lang="en-US" sz="2000">
                <a:solidFill>
                  <a:srgbClr val="000000"/>
                </a:solidFill>
                <a:highlight>
                  <a:srgbClr val="FFFFFF"/>
                </a:highlight>
              </a:rPr>
              <a:t>at North Hartford Ascend</a:t>
            </a:r>
            <a:endParaRPr sz="2000">
              <a:solidFill>
                <a:srgbClr val="000000"/>
              </a:solidFill>
              <a:highlight>
                <a:srgbClr val="FFFFFF"/>
              </a:highlight>
            </a:endParaRPr>
          </a:p>
          <a:p>
            <a:pPr marL="457200" lvl="0" indent="0" algn="l" rtl="0">
              <a:spcBef>
                <a:spcPts val="0"/>
              </a:spcBef>
              <a:spcAft>
                <a:spcPts val="0"/>
              </a:spcAft>
              <a:buNone/>
            </a:pPr>
            <a:endParaRPr sz="2000">
              <a:solidFill>
                <a:srgbClr val="000000"/>
              </a:solidFill>
              <a:highlight>
                <a:srgbClr val="FFFFFF"/>
              </a:highlight>
            </a:endParaRPr>
          </a:p>
          <a:p>
            <a:pPr marL="457200" lvl="0" indent="-393700" algn="l" rtl="0">
              <a:spcBef>
                <a:spcPts val="0"/>
              </a:spcBef>
              <a:spcAft>
                <a:spcPts val="0"/>
              </a:spcAft>
              <a:buClr>
                <a:srgbClr val="000000"/>
              </a:buClr>
              <a:buSzPts val="2600"/>
              <a:buChar char="•"/>
            </a:pPr>
            <a:r>
              <a:rPr lang="en-US" sz="2000">
                <a:solidFill>
                  <a:srgbClr val="000000"/>
                </a:solidFill>
                <a:highlight>
                  <a:schemeClr val="lt1"/>
                </a:highlight>
              </a:rPr>
              <a:t>Ask here! We hope to provide more opportunities to answer the questions you have about Ascend in Community Conversations and beyond.</a:t>
            </a:r>
            <a:endParaRPr>
              <a:solidFill>
                <a:srgbClr val="000000"/>
              </a:solidFill>
              <a:highlight>
                <a:srgbClr val="FFFFFF"/>
              </a:highlight>
            </a:endParaRPr>
          </a:p>
        </p:txBody>
      </p:sp>
      <p:sp>
        <p:nvSpPr>
          <p:cNvPr id="369" name="Google Shape;369;p40"/>
          <p:cNvSpPr txBox="1"/>
          <p:nvPr/>
        </p:nvSpPr>
        <p:spPr>
          <a:xfrm>
            <a:off x="11748475" y="6386825"/>
            <a:ext cx="1169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3"/>
          <p:cNvSpPr txBox="1">
            <a:spLocks noGrp="1"/>
          </p:cNvSpPr>
          <p:nvPr>
            <p:ph type="title"/>
          </p:nvPr>
        </p:nvSpPr>
        <p:spPr>
          <a:xfrm>
            <a:off x="601884" y="0"/>
            <a:ext cx="10980600" cy="3324300"/>
          </a:xfrm>
          <a:prstGeom prst="rect">
            <a:avLst/>
          </a:prstGeom>
          <a:noFill/>
          <a:ln>
            <a:noFill/>
          </a:ln>
        </p:spPr>
        <p:txBody>
          <a:bodyPr spcFirstLastPara="1" wrap="square" lIns="0" tIns="45700" rIns="0" bIns="45700" anchor="b" anchorCtr="0">
            <a:noAutofit/>
          </a:bodyPr>
          <a:lstStyle/>
          <a:p>
            <a:pPr marL="0" lvl="0" indent="0" algn="ctr" rtl="0">
              <a:lnSpc>
                <a:spcPct val="90000"/>
              </a:lnSpc>
              <a:spcBef>
                <a:spcPts val="0"/>
              </a:spcBef>
              <a:spcAft>
                <a:spcPts val="0"/>
              </a:spcAft>
              <a:buSzPts val="1400"/>
              <a:buNone/>
            </a:pPr>
            <a:r>
              <a:rPr lang="en-US"/>
              <a:t>This meeting is being recorded and the recording will be posted on the Connecticut Children’s website.</a:t>
            </a:r>
            <a:endParaRPr/>
          </a:p>
        </p:txBody>
      </p:sp>
      <p:sp>
        <p:nvSpPr>
          <p:cNvPr id="206" name="Google Shape;206;p23"/>
          <p:cNvSpPr txBox="1">
            <a:spLocks noGrp="1"/>
          </p:cNvSpPr>
          <p:nvPr>
            <p:ph type="sldNum" idx="4294967295"/>
          </p:nvPr>
        </p:nvSpPr>
        <p:spPr>
          <a:xfrm>
            <a:off x="1" y="6400799"/>
            <a:ext cx="518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
        <p:nvSpPr>
          <p:cNvPr id="207" name="Google Shape;207;p23"/>
          <p:cNvSpPr txBox="1"/>
          <p:nvPr/>
        </p:nvSpPr>
        <p:spPr>
          <a:xfrm>
            <a:off x="11796000" y="6400800"/>
            <a:ext cx="39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1"/>
          <p:cNvSpPr txBox="1">
            <a:spLocks noGrp="1"/>
          </p:cNvSpPr>
          <p:nvPr>
            <p:ph type="title"/>
          </p:nvPr>
        </p:nvSpPr>
        <p:spPr>
          <a:xfrm>
            <a:off x="601884" y="0"/>
            <a:ext cx="10980600" cy="3324300"/>
          </a:xfrm>
          <a:prstGeom prst="rect">
            <a:avLst/>
          </a:prstGeom>
        </p:spPr>
        <p:txBody>
          <a:bodyPr spcFirstLastPara="1" wrap="square" lIns="0" tIns="45700" rIns="0" bIns="45700" anchor="b" anchorCtr="0">
            <a:noAutofit/>
          </a:bodyPr>
          <a:lstStyle/>
          <a:p>
            <a:pPr marL="0" lvl="0" indent="0" algn="ctr" rtl="0">
              <a:spcBef>
                <a:spcPts val="0"/>
              </a:spcBef>
              <a:spcAft>
                <a:spcPts val="0"/>
              </a:spcAft>
              <a:buNone/>
            </a:pPr>
            <a:r>
              <a:rPr lang="en-US"/>
              <a:t>Community Question: </a:t>
            </a:r>
            <a:endParaRPr/>
          </a:p>
          <a:p>
            <a:pPr marL="0" lvl="0" indent="0" algn="ctr" rtl="0">
              <a:spcBef>
                <a:spcPts val="0"/>
              </a:spcBef>
              <a:spcAft>
                <a:spcPts val="0"/>
              </a:spcAft>
              <a:buNone/>
            </a:pPr>
            <a:r>
              <a:rPr lang="en-US"/>
              <a:t>How will Ascend help strengthen community organizations? </a:t>
            </a:r>
            <a:endParaRPr/>
          </a:p>
        </p:txBody>
      </p:sp>
      <p:sp>
        <p:nvSpPr>
          <p:cNvPr id="376" name="Google Shape;376;p41"/>
          <p:cNvSpPr txBox="1"/>
          <p:nvPr/>
        </p:nvSpPr>
        <p:spPr>
          <a:xfrm>
            <a:off x="11748475" y="6386825"/>
            <a:ext cx="1169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Strengthening Community Organizations</a:t>
            </a:r>
            <a:endParaRPr/>
          </a:p>
        </p:txBody>
      </p:sp>
      <p:sp>
        <p:nvSpPr>
          <p:cNvPr id="383" name="Google Shape;383;p42"/>
          <p:cNvSpPr txBox="1">
            <a:spLocks noGrp="1"/>
          </p:cNvSpPr>
          <p:nvPr>
            <p:ph type="body" idx="1"/>
          </p:nvPr>
        </p:nvSpPr>
        <p:spPr>
          <a:xfrm>
            <a:off x="788700" y="1589925"/>
            <a:ext cx="9629100" cy="45552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a:solidFill>
                  <a:srgbClr val="000000"/>
                </a:solidFill>
                <a:highlight>
                  <a:srgbClr val="FFFFFF"/>
                </a:highlight>
              </a:rPr>
              <a:t>Feedback from the community is used to improve programs and services</a:t>
            </a:r>
            <a:endParaRPr>
              <a:solidFill>
                <a:srgbClr val="000000"/>
              </a:solidFill>
              <a:highlight>
                <a:srgbClr val="FFFFFF"/>
              </a:highlight>
            </a:endParaRPr>
          </a:p>
          <a:p>
            <a:pPr marL="914400" lvl="0" indent="-381000" algn="l" rtl="0">
              <a:spcBef>
                <a:spcPts val="0"/>
              </a:spcBef>
              <a:spcAft>
                <a:spcPts val="0"/>
              </a:spcAft>
              <a:buSzPts val="2400"/>
              <a:buChar char="•"/>
            </a:pPr>
            <a:r>
              <a:rPr lang="en-US">
                <a:solidFill>
                  <a:srgbClr val="000000"/>
                </a:solidFill>
                <a:highlight>
                  <a:srgbClr val="FFFFFF"/>
                </a:highlight>
              </a:rPr>
              <a:t>Resident Community Advisory Group members collect and share community perspectives</a:t>
            </a:r>
            <a:endParaRPr>
              <a:solidFill>
                <a:srgbClr val="000000"/>
              </a:solidFill>
              <a:highlight>
                <a:srgbClr val="FFFFFF"/>
              </a:highlight>
            </a:endParaRPr>
          </a:p>
          <a:p>
            <a:pPr marL="914400" lvl="0" indent="-381000" algn="l" rtl="0">
              <a:spcBef>
                <a:spcPts val="0"/>
              </a:spcBef>
              <a:spcAft>
                <a:spcPts val="0"/>
              </a:spcAft>
              <a:buSzPts val="2400"/>
              <a:buChar char="•"/>
            </a:pPr>
            <a:r>
              <a:rPr lang="en-US">
                <a:solidFill>
                  <a:srgbClr val="000000"/>
                </a:solidFill>
                <a:highlight>
                  <a:srgbClr val="FFFFFF"/>
                </a:highlight>
              </a:rPr>
              <a:t>Share your thoughts in the open </a:t>
            </a:r>
            <a:r>
              <a:rPr lang="en-US" u="sng">
                <a:solidFill>
                  <a:schemeClr val="hlink"/>
                </a:solidFill>
                <a:highlight>
                  <a:srgbClr val="FFFFFF"/>
                </a:highlight>
                <a:hlinkClick r:id="rId3"/>
              </a:rPr>
              <a:t>Community F</a:t>
            </a:r>
            <a:r>
              <a:rPr lang="en-US" u="sng">
                <a:solidFill>
                  <a:schemeClr val="hlink"/>
                </a:solidFill>
                <a:highlight>
                  <a:srgbClr val="FFFFFF"/>
                </a:highlight>
                <a:hlinkClick r:id="rId3"/>
              </a:rPr>
              <a:t>eedback and Ideas Form</a:t>
            </a:r>
            <a:r>
              <a:rPr lang="en-US">
                <a:solidFill>
                  <a:srgbClr val="000000"/>
                </a:solidFill>
                <a:highlight>
                  <a:srgbClr val="FFFFFF"/>
                </a:highlight>
              </a:rPr>
              <a:t> at any time</a:t>
            </a:r>
            <a:endParaRPr>
              <a:solidFill>
                <a:srgbClr val="000000"/>
              </a:solidFill>
              <a:highlight>
                <a:srgbClr val="FFFFFF"/>
              </a:highlight>
            </a:endParaRPr>
          </a:p>
          <a:p>
            <a:pPr marL="914400" lvl="0" indent="-381000" algn="l" rtl="0">
              <a:spcBef>
                <a:spcPts val="0"/>
              </a:spcBef>
              <a:spcAft>
                <a:spcPts val="0"/>
              </a:spcAft>
              <a:buSzPts val="2400"/>
              <a:buChar char="•"/>
            </a:pPr>
            <a:r>
              <a:rPr lang="en-US">
                <a:solidFill>
                  <a:srgbClr val="000000"/>
                </a:solidFill>
                <a:highlight>
                  <a:srgbClr val="FFFFFF"/>
                </a:highlight>
              </a:rPr>
              <a:t>Bring ideas to these Community Conversations</a:t>
            </a: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None/>
            </a:pPr>
            <a:r>
              <a:rPr lang="en-US">
                <a:solidFill>
                  <a:srgbClr val="000000"/>
                </a:solidFill>
              </a:rPr>
              <a:t>CBO Capacity Building - Ascend partners will be provided a professional development opportunity to build community engagement skills.</a:t>
            </a:r>
            <a:endParaRPr>
              <a:solidFill>
                <a:srgbClr val="000000"/>
              </a:solidFill>
            </a:endParaRPr>
          </a:p>
          <a:p>
            <a:pPr marL="0" lvl="0" indent="0" algn="l" rtl="0">
              <a:spcBef>
                <a:spcPts val="0"/>
              </a:spcBef>
              <a:spcAft>
                <a:spcPts val="0"/>
              </a:spcAft>
              <a:buNone/>
            </a:pPr>
            <a:endParaRPr>
              <a:solidFill>
                <a:srgbClr val="000000"/>
              </a:solidFill>
              <a:highlight>
                <a:srgbClr val="FFFFFF"/>
              </a:highlight>
            </a:endParaRPr>
          </a:p>
          <a:p>
            <a:pPr marL="0" lvl="0" indent="0" algn="l" rtl="0">
              <a:spcBef>
                <a:spcPts val="0"/>
              </a:spcBef>
              <a:spcAft>
                <a:spcPts val="0"/>
              </a:spcAft>
              <a:buNone/>
            </a:pPr>
            <a:endParaRPr>
              <a:solidFill>
                <a:srgbClr val="000000"/>
              </a:solidFill>
              <a:highlight>
                <a:srgbClr val="FFFFFF"/>
              </a:highlight>
            </a:endParaRPr>
          </a:p>
        </p:txBody>
      </p:sp>
      <p:sp>
        <p:nvSpPr>
          <p:cNvPr id="384" name="Google Shape;384;p42"/>
          <p:cNvSpPr txBox="1">
            <a:spLocks noGrp="1"/>
          </p:cNvSpPr>
          <p:nvPr>
            <p:ph type="sldNum" idx="12"/>
          </p:nvPr>
        </p:nvSpPr>
        <p:spPr>
          <a:xfrm>
            <a:off x="11296611" y="6217623"/>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r>
              <a:rPr lang="en-US"/>
              <a:t>  C</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3"/>
          <p:cNvSpPr txBox="1">
            <a:spLocks noGrp="1"/>
          </p:cNvSpPr>
          <p:nvPr>
            <p:ph type="title"/>
          </p:nvPr>
        </p:nvSpPr>
        <p:spPr>
          <a:xfrm>
            <a:off x="601884" y="0"/>
            <a:ext cx="10980600" cy="3324300"/>
          </a:xfrm>
          <a:prstGeom prst="rect">
            <a:avLst/>
          </a:prstGeom>
          <a:noFill/>
          <a:ln>
            <a:noFill/>
          </a:ln>
        </p:spPr>
        <p:txBody>
          <a:bodyPr spcFirstLastPara="1" wrap="square" lIns="0" tIns="45700" rIns="0" bIns="45700" anchor="b" anchorCtr="0">
            <a:noAutofit/>
          </a:bodyPr>
          <a:lstStyle/>
          <a:p>
            <a:pPr marL="0" lvl="0" indent="0" algn="ctr" rtl="0">
              <a:lnSpc>
                <a:spcPct val="90000"/>
              </a:lnSpc>
              <a:spcBef>
                <a:spcPts val="0"/>
              </a:spcBef>
              <a:spcAft>
                <a:spcPts val="0"/>
              </a:spcAft>
              <a:buSzPts val="1500"/>
              <a:buNone/>
            </a:pPr>
            <a:r>
              <a:rPr lang="en-US"/>
              <a:t>Community Question: </a:t>
            </a:r>
            <a:endParaRPr/>
          </a:p>
          <a:p>
            <a:pPr marL="0" lvl="0" indent="0" algn="ctr" rtl="0">
              <a:lnSpc>
                <a:spcPct val="90000"/>
              </a:lnSpc>
              <a:spcBef>
                <a:spcPts val="0"/>
              </a:spcBef>
              <a:spcAft>
                <a:spcPts val="0"/>
              </a:spcAft>
              <a:buSzPts val="1500"/>
              <a:buNone/>
            </a:pPr>
            <a:r>
              <a:rPr lang="en-US"/>
              <a:t>Who are Ascend partners and providers?</a:t>
            </a:r>
            <a:endParaRPr/>
          </a:p>
          <a:p>
            <a:pPr marL="0" lvl="0" indent="0" algn="ctr" rtl="0">
              <a:spcBef>
                <a:spcPts val="0"/>
              </a:spcBef>
              <a:spcAft>
                <a:spcPts val="0"/>
              </a:spcAft>
              <a:buSzPts val="1500"/>
              <a:buNone/>
            </a:pPr>
            <a:r>
              <a:rPr lang="en-US"/>
              <a:t>How does a group join Ascend?</a:t>
            </a:r>
            <a:endParaRPr/>
          </a:p>
        </p:txBody>
      </p:sp>
      <p:sp>
        <p:nvSpPr>
          <p:cNvPr id="390" name="Google Shape;390;p43"/>
          <p:cNvSpPr txBox="1"/>
          <p:nvPr/>
        </p:nvSpPr>
        <p:spPr>
          <a:xfrm>
            <a:off x="11748475" y="6386825"/>
            <a:ext cx="1169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C</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Ascend Partners &amp; Programs</a:t>
            </a:r>
            <a:endParaRPr/>
          </a:p>
        </p:txBody>
      </p:sp>
      <p:sp>
        <p:nvSpPr>
          <p:cNvPr id="397" name="Google Shape;397;p44"/>
          <p:cNvSpPr txBox="1">
            <a:spLocks noGrp="1"/>
          </p:cNvSpPr>
          <p:nvPr>
            <p:ph type="body" idx="1"/>
          </p:nvPr>
        </p:nvSpPr>
        <p:spPr>
          <a:xfrm>
            <a:off x="793450" y="1536625"/>
            <a:ext cx="5391300" cy="4555200"/>
          </a:xfrm>
          <a:prstGeom prst="rect">
            <a:avLst/>
          </a:prstGeom>
        </p:spPr>
        <p:txBody>
          <a:bodyPr spcFirstLastPara="1" wrap="square" lIns="121900" tIns="121900" rIns="121900" bIns="121900" anchor="t" anchorCtr="0">
            <a:normAutofit/>
          </a:bodyPr>
          <a:lstStyle/>
          <a:p>
            <a:pPr marL="457200" lvl="0" indent="-361950" algn="l" rtl="0">
              <a:spcBef>
                <a:spcPts val="600"/>
              </a:spcBef>
              <a:spcAft>
                <a:spcPts val="0"/>
              </a:spcAft>
              <a:buClr>
                <a:srgbClr val="000000"/>
              </a:buClr>
              <a:buSzPts val="2100"/>
              <a:buChar char="●"/>
            </a:pPr>
            <a:r>
              <a:rPr lang="en-US" sz="2100">
                <a:solidFill>
                  <a:srgbClr val="000000"/>
                </a:solidFill>
                <a:highlight>
                  <a:srgbClr val="FFFFFF"/>
                </a:highlight>
              </a:rPr>
              <a:t>City of Hartford</a:t>
            </a:r>
            <a:endParaRPr sz="2100">
              <a:solidFill>
                <a:srgbClr val="000000"/>
              </a:solidFill>
              <a:highlight>
                <a:srgbClr val="FFFFFF"/>
              </a:highlight>
            </a:endParaRPr>
          </a:p>
          <a:p>
            <a:pPr marL="457200" lvl="0" indent="-361950" algn="l" rtl="0">
              <a:spcBef>
                <a:spcPts val="0"/>
              </a:spcBef>
              <a:spcAft>
                <a:spcPts val="0"/>
              </a:spcAft>
              <a:buClr>
                <a:srgbClr val="000000"/>
              </a:buClr>
              <a:buSzPts val="2100"/>
              <a:buChar char="●"/>
            </a:pPr>
            <a:r>
              <a:rPr lang="en-US" sz="2100">
                <a:solidFill>
                  <a:srgbClr val="000000"/>
                </a:solidFill>
                <a:highlight>
                  <a:srgbClr val="FFFFFF"/>
                </a:highlight>
              </a:rPr>
              <a:t>Community First School </a:t>
            </a:r>
            <a:endParaRPr sz="2100">
              <a:solidFill>
                <a:srgbClr val="000000"/>
              </a:solidFill>
              <a:highlight>
                <a:srgbClr val="FFFFFF"/>
              </a:highlight>
            </a:endParaRPr>
          </a:p>
          <a:p>
            <a:pPr marL="457200" lvl="0" indent="-361950" algn="l" rtl="0">
              <a:spcBef>
                <a:spcPts val="0"/>
              </a:spcBef>
              <a:spcAft>
                <a:spcPts val="0"/>
              </a:spcAft>
              <a:buClr>
                <a:srgbClr val="000000"/>
              </a:buClr>
              <a:buSzPts val="2100"/>
              <a:buChar char="●"/>
            </a:pPr>
            <a:r>
              <a:rPr lang="en-US" sz="2100">
                <a:solidFill>
                  <a:srgbClr val="000000"/>
                </a:solidFill>
                <a:highlight>
                  <a:srgbClr val="FFFFFF"/>
                </a:highlight>
              </a:rPr>
              <a:t>Community Health Services</a:t>
            </a:r>
            <a:endParaRPr sz="2100">
              <a:solidFill>
                <a:srgbClr val="000000"/>
              </a:solidFill>
              <a:highlight>
                <a:srgbClr val="FFFFFF"/>
              </a:highlight>
            </a:endParaRPr>
          </a:p>
          <a:p>
            <a:pPr marL="457200" lvl="0" indent="-361950" algn="l" rtl="0">
              <a:spcBef>
                <a:spcPts val="0"/>
              </a:spcBef>
              <a:spcAft>
                <a:spcPts val="0"/>
              </a:spcAft>
              <a:buClr>
                <a:srgbClr val="000000"/>
              </a:buClr>
              <a:buSzPts val="2100"/>
              <a:buChar char="●"/>
            </a:pPr>
            <a:r>
              <a:rPr lang="en-US" sz="2100">
                <a:solidFill>
                  <a:srgbClr val="000000"/>
                </a:solidFill>
                <a:highlight>
                  <a:srgbClr val="FFFFFF"/>
                </a:highlight>
              </a:rPr>
              <a:t>Connecticut Children’s </a:t>
            </a:r>
            <a:endParaRPr sz="2100">
              <a:solidFill>
                <a:srgbClr val="000000"/>
              </a:solidFill>
              <a:highlight>
                <a:srgbClr val="FFFFFF"/>
              </a:highlight>
            </a:endParaRPr>
          </a:p>
          <a:p>
            <a:pPr marL="457200" lvl="0" indent="-361950" algn="l" rtl="0">
              <a:spcBef>
                <a:spcPts val="0"/>
              </a:spcBef>
              <a:spcAft>
                <a:spcPts val="0"/>
              </a:spcAft>
              <a:buClr>
                <a:srgbClr val="000000"/>
              </a:buClr>
              <a:buSzPts val="2100"/>
              <a:buChar char="●"/>
            </a:pPr>
            <a:r>
              <a:rPr lang="en-US" sz="2100">
                <a:solidFill>
                  <a:srgbClr val="000000"/>
                </a:solidFill>
                <a:highlight>
                  <a:srgbClr val="FFFFFF"/>
                </a:highlight>
              </a:rPr>
              <a:t>CT Data Collaborative</a:t>
            </a:r>
            <a:endParaRPr sz="2100">
              <a:solidFill>
                <a:srgbClr val="000000"/>
              </a:solidFill>
              <a:highlight>
                <a:srgbClr val="FFFFFF"/>
              </a:highlight>
            </a:endParaRPr>
          </a:p>
          <a:p>
            <a:pPr marL="457200" lvl="0" indent="-361950" algn="l" rtl="0">
              <a:spcBef>
                <a:spcPts val="0"/>
              </a:spcBef>
              <a:spcAft>
                <a:spcPts val="0"/>
              </a:spcAft>
              <a:buClr>
                <a:srgbClr val="000000"/>
              </a:buClr>
              <a:buSzPts val="2100"/>
              <a:buChar char="●"/>
            </a:pPr>
            <a:r>
              <a:rPr lang="en-US" sz="2100">
                <a:solidFill>
                  <a:srgbClr val="000000"/>
                </a:solidFill>
                <a:highlight>
                  <a:srgbClr val="FFFFFF"/>
                </a:highlight>
              </a:rPr>
              <a:t>FourteenG </a:t>
            </a:r>
            <a:endParaRPr sz="2100">
              <a:solidFill>
                <a:srgbClr val="000000"/>
              </a:solidFill>
              <a:highlight>
                <a:srgbClr val="FFFFFF"/>
              </a:highlight>
            </a:endParaRPr>
          </a:p>
          <a:p>
            <a:pPr marL="457200" lvl="0" indent="-361950" algn="l" rtl="0">
              <a:spcBef>
                <a:spcPts val="0"/>
              </a:spcBef>
              <a:spcAft>
                <a:spcPts val="0"/>
              </a:spcAft>
              <a:buClr>
                <a:srgbClr val="000000"/>
              </a:buClr>
              <a:buSzPts val="2100"/>
              <a:buChar char="●"/>
            </a:pPr>
            <a:r>
              <a:rPr lang="en-US" sz="2100">
                <a:solidFill>
                  <a:srgbClr val="000000"/>
                </a:solidFill>
                <a:highlight>
                  <a:srgbClr val="FFFFFF"/>
                </a:highlight>
              </a:rPr>
              <a:t>Hartford Health Initiative </a:t>
            </a:r>
            <a:endParaRPr sz="2100">
              <a:solidFill>
                <a:srgbClr val="000000"/>
              </a:solidFill>
              <a:highlight>
                <a:srgbClr val="FFFFFF"/>
              </a:highlight>
            </a:endParaRPr>
          </a:p>
          <a:p>
            <a:pPr marL="457200" lvl="0" indent="-361950" algn="l" rtl="0">
              <a:spcBef>
                <a:spcPts val="0"/>
              </a:spcBef>
              <a:spcAft>
                <a:spcPts val="0"/>
              </a:spcAft>
              <a:buClr>
                <a:srgbClr val="000000"/>
              </a:buClr>
              <a:buSzPts val="2100"/>
              <a:buChar char="●"/>
            </a:pPr>
            <a:r>
              <a:rPr lang="en-US" sz="2100">
                <a:solidFill>
                  <a:srgbClr val="000000"/>
                </a:solidFill>
                <a:highlight>
                  <a:srgbClr val="FFFFFF"/>
                </a:highlight>
              </a:rPr>
              <a:t>Hartford Promise</a:t>
            </a:r>
            <a:endParaRPr sz="2100">
              <a:solidFill>
                <a:srgbClr val="000000"/>
              </a:solidFill>
              <a:highlight>
                <a:srgbClr val="FFFFFF"/>
              </a:highlight>
            </a:endParaRPr>
          </a:p>
          <a:p>
            <a:pPr marL="457200" lvl="0" indent="-361950" algn="l" rtl="0">
              <a:spcBef>
                <a:spcPts val="0"/>
              </a:spcBef>
              <a:spcAft>
                <a:spcPts val="0"/>
              </a:spcAft>
              <a:buClr>
                <a:srgbClr val="000000"/>
              </a:buClr>
              <a:buSzPts val="2100"/>
              <a:buChar char="●"/>
            </a:pPr>
            <a:r>
              <a:rPr lang="en-US" sz="2100">
                <a:solidFill>
                  <a:srgbClr val="000000"/>
                </a:solidFill>
                <a:highlight>
                  <a:srgbClr val="FFFFFF"/>
                </a:highlight>
              </a:rPr>
              <a:t>Hartford Public Schools </a:t>
            </a:r>
            <a:endParaRPr sz="2100">
              <a:solidFill>
                <a:srgbClr val="000000"/>
              </a:solidFill>
              <a:highlight>
                <a:srgbClr val="FFFFFF"/>
              </a:highlight>
            </a:endParaRPr>
          </a:p>
          <a:p>
            <a:pPr marL="457200" lvl="0" indent="-361950" algn="l" rtl="0">
              <a:spcBef>
                <a:spcPts val="0"/>
              </a:spcBef>
              <a:spcAft>
                <a:spcPts val="0"/>
              </a:spcAft>
              <a:buClr>
                <a:srgbClr val="000000"/>
              </a:buClr>
              <a:buSzPts val="2100"/>
              <a:buChar char="●"/>
            </a:pPr>
            <a:r>
              <a:rPr lang="en-US" sz="2100">
                <a:solidFill>
                  <a:srgbClr val="000000"/>
                </a:solidFill>
                <a:highlight>
                  <a:srgbClr val="FFFFFF"/>
                </a:highlight>
              </a:rPr>
              <a:t>Intercommunity Health Care</a:t>
            </a:r>
            <a:endParaRPr sz="2100">
              <a:solidFill>
                <a:srgbClr val="000000"/>
              </a:solidFill>
              <a:highlight>
                <a:srgbClr val="FFFFFF"/>
              </a:highlight>
            </a:endParaRPr>
          </a:p>
          <a:p>
            <a:pPr marL="0" lvl="0" indent="0" algn="l" rtl="0">
              <a:spcBef>
                <a:spcPts val="1800"/>
              </a:spcBef>
              <a:spcAft>
                <a:spcPts val="1800"/>
              </a:spcAft>
              <a:buNone/>
            </a:pPr>
            <a:endParaRPr sz="2100"/>
          </a:p>
        </p:txBody>
      </p:sp>
      <p:sp>
        <p:nvSpPr>
          <p:cNvPr id="398" name="Google Shape;398;p44"/>
          <p:cNvSpPr txBox="1">
            <a:spLocks noGrp="1"/>
          </p:cNvSpPr>
          <p:nvPr>
            <p:ph type="sldNum" idx="12"/>
          </p:nvPr>
        </p:nvSpPr>
        <p:spPr>
          <a:xfrm>
            <a:off x="11296611" y="6217623"/>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Clr>
                <a:srgbClr val="000000"/>
              </a:buClr>
              <a:buSzPts val="1300"/>
              <a:buFont typeface="Arial"/>
              <a:buNone/>
            </a:pPr>
            <a:r>
              <a:rPr lang="en-US"/>
              <a:t>   C</a:t>
            </a:r>
            <a:endParaRPr/>
          </a:p>
        </p:txBody>
      </p:sp>
      <p:sp>
        <p:nvSpPr>
          <p:cNvPr id="399" name="Google Shape;399;p44"/>
          <p:cNvSpPr txBox="1"/>
          <p:nvPr/>
        </p:nvSpPr>
        <p:spPr>
          <a:xfrm>
            <a:off x="6581500" y="1536625"/>
            <a:ext cx="4715100" cy="3155100"/>
          </a:xfrm>
          <a:prstGeom prst="rect">
            <a:avLst/>
          </a:prstGeom>
          <a:noFill/>
          <a:ln>
            <a:noFill/>
          </a:ln>
        </p:spPr>
        <p:txBody>
          <a:bodyPr spcFirstLastPara="1" wrap="square" lIns="91425" tIns="91425" rIns="91425" bIns="91425" anchor="t" anchorCtr="0">
            <a:noAutofit/>
          </a:bodyPr>
          <a:lstStyle/>
          <a:p>
            <a:pPr marL="457200" lvl="0" indent="-361950" algn="l" rtl="0">
              <a:lnSpc>
                <a:spcPct val="115000"/>
              </a:lnSpc>
              <a:spcBef>
                <a:spcPts val="600"/>
              </a:spcBef>
              <a:spcAft>
                <a:spcPts val="0"/>
              </a:spcAft>
              <a:buSzPts val="2100"/>
              <a:buChar char="●"/>
            </a:pPr>
            <a:r>
              <a:rPr lang="en-US" sz="2100">
                <a:highlight>
                  <a:schemeClr val="lt1"/>
                </a:highlight>
              </a:rPr>
              <a:t>San Juan Center</a:t>
            </a:r>
            <a:endParaRPr sz="2100">
              <a:highlight>
                <a:schemeClr val="lt1"/>
              </a:highlight>
            </a:endParaRPr>
          </a:p>
          <a:p>
            <a:pPr marL="457200" lvl="0" indent="-361950" algn="l" rtl="0">
              <a:lnSpc>
                <a:spcPct val="115000"/>
              </a:lnSpc>
              <a:spcBef>
                <a:spcPts val="0"/>
              </a:spcBef>
              <a:spcAft>
                <a:spcPts val="0"/>
              </a:spcAft>
              <a:buSzPts val="2100"/>
              <a:buChar char="●"/>
            </a:pPr>
            <a:r>
              <a:rPr lang="en-US" sz="2100">
                <a:highlight>
                  <a:schemeClr val="lt1"/>
                </a:highlight>
              </a:rPr>
              <a:t>The Children’s Museum </a:t>
            </a:r>
            <a:endParaRPr sz="2100">
              <a:highlight>
                <a:schemeClr val="lt1"/>
              </a:highlight>
            </a:endParaRPr>
          </a:p>
          <a:p>
            <a:pPr marL="457200" lvl="0" indent="-361950" algn="l" rtl="0">
              <a:lnSpc>
                <a:spcPct val="115000"/>
              </a:lnSpc>
              <a:spcBef>
                <a:spcPts val="0"/>
              </a:spcBef>
              <a:spcAft>
                <a:spcPts val="0"/>
              </a:spcAft>
              <a:buSzPts val="2100"/>
              <a:buChar char="●"/>
            </a:pPr>
            <a:r>
              <a:rPr lang="en-US" sz="2100">
                <a:highlight>
                  <a:schemeClr val="lt1"/>
                </a:highlight>
              </a:rPr>
              <a:t>The Village for Families &amp; Children</a:t>
            </a:r>
            <a:endParaRPr sz="2100">
              <a:highlight>
                <a:schemeClr val="lt1"/>
              </a:highlight>
            </a:endParaRPr>
          </a:p>
          <a:p>
            <a:pPr marL="457200" lvl="0" indent="-361950" algn="l" rtl="0">
              <a:lnSpc>
                <a:spcPct val="115000"/>
              </a:lnSpc>
              <a:spcBef>
                <a:spcPts val="0"/>
              </a:spcBef>
              <a:spcAft>
                <a:spcPts val="0"/>
              </a:spcAft>
              <a:buSzPts val="2100"/>
              <a:buChar char="●"/>
            </a:pPr>
            <a:r>
              <a:rPr lang="en-US" sz="2100">
                <a:highlight>
                  <a:schemeClr val="lt1"/>
                </a:highlight>
              </a:rPr>
              <a:t>UConn Health Center</a:t>
            </a:r>
            <a:endParaRPr sz="2100">
              <a:highlight>
                <a:schemeClr val="lt1"/>
              </a:highlight>
            </a:endParaRPr>
          </a:p>
          <a:p>
            <a:pPr marL="457200" lvl="0" indent="-361950" algn="l" rtl="0">
              <a:lnSpc>
                <a:spcPct val="115000"/>
              </a:lnSpc>
              <a:spcBef>
                <a:spcPts val="0"/>
              </a:spcBef>
              <a:spcAft>
                <a:spcPts val="0"/>
              </a:spcAft>
              <a:buSzPts val="2100"/>
              <a:buChar char="●"/>
            </a:pPr>
            <a:r>
              <a:rPr lang="en-US" sz="2100">
                <a:highlight>
                  <a:schemeClr val="lt1"/>
                </a:highlight>
              </a:rPr>
              <a:t>United Way of Central and Northeastern Connecticut</a:t>
            </a:r>
            <a:endParaRPr sz="2100">
              <a:highlight>
                <a:schemeClr val="lt1"/>
              </a:highlight>
            </a:endParaRPr>
          </a:p>
          <a:p>
            <a:pPr marL="457200" lvl="0" indent="-361950" algn="l" rtl="0">
              <a:lnSpc>
                <a:spcPct val="115000"/>
              </a:lnSpc>
              <a:spcBef>
                <a:spcPts val="0"/>
              </a:spcBef>
              <a:spcAft>
                <a:spcPts val="0"/>
              </a:spcAft>
              <a:buSzPts val="2100"/>
              <a:buChar char="●"/>
            </a:pPr>
            <a:r>
              <a:rPr lang="en-US" sz="2100">
                <a:highlight>
                  <a:schemeClr val="lt1"/>
                </a:highlight>
              </a:rPr>
              <a:t>United Way of Connecticut </a:t>
            </a:r>
            <a:endParaRPr sz="2100">
              <a:highlight>
                <a:schemeClr val="lt1"/>
              </a:highlight>
            </a:endParaRPr>
          </a:p>
          <a:p>
            <a:pPr marL="457200" lvl="0" indent="-361950" algn="l" rtl="0">
              <a:lnSpc>
                <a:spcPct val="115000"/>
              </a:lnSpc>
              <a:spcBef>
                <a:spcPts val="0"/>
              </a:spcBef>
              <a:spcAft>
                <a:spcPts val="0"/>
              </a:spcAft>
              <a:buSzPts val="2100"/>
              <a:buChar char="●"/>
            </a:pPr>
            <a:r>
              <a:rPr lang="en-US" sz="2100">
                <a:highlight>
                  <a:schemeClr val="lt1"/>
                </a:highlight>
              </a:rPr>
              <a:t>University of Hartford Center for Social Research</a:t>
            </a:r>
            <a:endParaRPr sz="2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5"/>
          <p:cNvSpPr txBox="1">
            <a:spLocks noGrp="1"/>
          </p:cNvSpPr>
          <p:nvPr>
            <p:ph type="title"/>
          </p:nvPr>
        </p:nvSpPr>
        <p:spPr>
          <a:xfrm>
            <a:off x="634959" y="331110"/>
            <a:ext cx="8897700" cy="9885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400"/>
              <a:buNone/>
            </a:pPr>
            <a:r>
              <a:rPr lang="en-US"/>
              <a:t>Discussion Questions </a:t>
            </a:r>
            <a:endParaRPr/>
          </a:p>
        </p:txBody>
      </p:sp>
      <p:sp>
        <p:nvSpPr>
          <p:cNvPr id="406" name="Google Shape;406;p45"/>
          <p:cNvSpPr txBox="1">
            <a:spLocks noGrp="1"/>
          </p:cNvSpPr>
          <p:nvPr>
            <p:ph type="sldNum" idx="12"/>
          </p:nvPr>
        </p:nvSpPr>
        <p:spPr>
          <a:xfrm>
            <a:off x="1" y="6400799"/>
            <a:ext cx="518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
        <p:nvSpPr>
          <p:cNvPr id="407" name="Google Shape;407;p45"/>
          <p:cNvSpPr txBox="1"/>
          <p:nvPr/>
        </p:nvSpPr>
        <p:spPr>
          <a:xfrm>
            <a:off x="11697275" y="6386325"/>
            <a:ext cx="415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408" name="Google Shape;408;p45"/>
          <p:cNvSpPr/>
          <p:nvPr/>
        </p:nvSpPr>
        <p:spPr>
          <a:xfrm>
            <a:off x="634959" y="1425082"/>
            <a:ext cx="10337700" cy="4975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100">
              <a:solidFill>
                <a:srgbClr val="242424"/>
              </a:solidFill>
              <a:highlight>
                <a:srgbClr val="FFFFFF"/>
              </a:highlight>
            </a:endParaRPr>
          </a:p>
          <a:p>
            <a:pPr marL="457200" lvl="0" indent="-381000" algn="l" rtl="0">
              <a:lnSpc>
                <a:spcPct val="150000"/>
              </a:lnSpc>
              <a:spcBef>
                <a:spcPts val="0"/>
              </a:spcBef>
              <a:spcAft>
                <a:spcPts val="0"/>
              </a:spcAft>
              <a:buClr>
                <a:srgbClr val="242424"/>
              </a:buClr>
              <a:buSzPts val="2400"/>
              <a:buChar char="●"/>
            </a:pPr>
            <a:r>
              <a:rPr lang="en-US" sz="2400">
                <a:solidFill>
                  <a:srgbClr val="242424"/>
                </a:solidFill>
                <a:highlight>
                  <a:srgbClr val="FFFFFF"/>
                </a:highlight>
              </a:rPr>
              <a:t>What other questions do you have about Ascend?</a:t>
            </a:r>
            <a:endParaRPr sz="2400">
              <a:solidFill>
                <a:srgbClr val="242424"/>
              </a:solidFill>
              <a:highlight>
                <a:srgbClr val="FFFFFF"/>
              </a:highlight>
            </a:endParaRPr>
          </a:p>
          <a:p>
            <a:pPr marL="457200" lvl="0" indent="-381000" algn="l" rtl="0">
              <a:lnSpc>
                <a:spcPct val="150000"/>
              </a:lnSpc>
              <a:spcBef>
                <a:spcPts val="0"/>
              </a:spcBef>
              <a:spcAft>
                <a:spcPts val="0"/>
              </a:spcAft>
              <a:buClr>
                <a:srgbClr val="242424"/>
              </a:buClr>
              <a:buSzPts val="2400"/>
              <a:buChar char="●"/>
            </a:pPr>
            <a:r>
              <a:rPr lang="en-US" sz="2400">
                <a:solidFill>
                  <a:srgbClr val="242424"/>
                </a:solidFill>
                <a:highlight>
                  <a:srgbClr val="FFFFFF"/>
                </a:highlight>
              </a:rPr>
              <a:t>Do you know how to contact Ascend to provide feedback? </a:t>
            </a:r>
            <a:endParaRPr sz="2400">
              <a:solidFill>
                <a:srgbClr val="242424"/>
              </a:solidFill>
              <a:highlight>
                <a:srgbClr val="FFFFFF"/>
              </a:highlight>
            </a:endParaRPr>
          </a:p>
          <a:p>
            <a:pPr marL="457200" lvl="0" indent="-381000" algn="l" rtl="0">
              <a:lnSpc>
                <a:spcPct val="150000"/>
              </a:lnSpc>
              <a:spcBef>
                <a:spcPts val="0"/>
              </a:spcBef>
              <a:spcAft>
                <a:spcPts val="0"/>
              </a:spcAft>
              <a:buClr>
                <a:srgbClr val="242424"/>
              </a:buClr>
              <a:buSzPts val="2400"/>
              <a:buChar char="●"/>
            </a:pPr>
            <a:r>
              <a:rPr lang="en-US" sz="2400">
                <a:solidFill>
                  <a:srgbClr val="242424"/>
                </a:solidFill>
                <a:highlight>
                  <a:srgbClr val="FFFFFF"/>
                </a:highlight>
              </a:rPr>
              <a:t>What would you like to know that wasn’t shared today?</a:t>
            </a:r>
            <a:endParaRPr sz="2400">
              <a:solidFill>
                <a:srgbClr val="242424"/>
              </a:solidFill>
              <a:highlight>
                <a:srgbClr val="FFFFFF"/>
              </a:highlight>
            </a:endParaRPr>
          </a:p>
          <a:p>
            <a:pPr marL="457200" lvl="0" indent="-381000" algn="l" rtl="0">
              <a:lnSpc>
                <a:spcPct val="150000"/>
              </a:lnSpc>
              <a:spcBef>
                <a:spcPts val="0"/>
              </a:spcBef>
              <a:spcAft>
                <a:spcPts val="0"/>
              </a:spcAft>
              <a:buClr>
                <a:srgbClr val="242424"/>
              </a:buClr>
              <a:buSzPts val="2400"/>
              <a:buChar char="●"/>
            </a:pPr>
            <a:r>
              <a:rPr lang="en-US" sz="2400">
                <a:solidFill>
                  <a:srgbClr val="242424"/>
                </a:solidFill>
                <a:highlight>
                  <a:srgbClr val="FFFFFF"/>
                </a:highlight>
              </a:rPr>
              <a:t>If we had a brick &amp; Mortar location where would you like that to be?</a:t>
            </a:r>
            <a:endParaRPr sz="2400">
              <a:solidFill>
                <a:srgbClr val="242424"/>
              </a:solidFill>
              <a:highlight>
                <a:srgbClr val="FFFFFF"/>
              </a:highlight>
            </a:endParaRPr>
          </a:p>
          <a:p>
            <a:pPr marL="457200" lvl="0" indent="-381000" algn="l" rtl="0">
              <a:lnSpc>
                <a:spcPct val="150000"/>
              </a:lnSpc>
              <a:spcBef>
                <a:spcPts val="0"/>
              </a:spcBef>
              <a:spcAft>
                <a:spcPts val="0"/>
              </a:spcAft>
              <a:buClr>
                <a:srgbClr val="242424"/>
              </a:buClr>
              <a:buSzPts val="2400"/>
              <a:buChar char="●"/>
            </a:pPr>
            <a:r>
              <a:rPr lang="en-US" sz="2400">
                <a:solidFill>
                  <a:srgbClr val="242424"/>
                </a:solidFill>
                <a:highlight>
                  <a:srgbClr val="FFFFFF"/>
                </a:highlight>
              </a:rPr>
              <a:t>When individuals are looking for information, resources, such as </a:t>
            </a:r>
            <a:r>
              <a:rPr lang="en-US" sz="2400">
                <a:solidFill>
                  <a:srgbClr val="242424"/>
                </a:solidFill>
                <a:highlight>
                  <a:schemeClr val="lt1"/>
                </a:highlight>
              </a:rPr>
              <a:t>housing, childcare, etc. </a:t>
            </a:r>
            <a:r>
              <a:rPr lang="en-US" sz="2400">
                <a:solidFill>
                  <a:srgbClr val="242424"/>
                </a:solidFill>
                <a:highlight>
                  <a:srgbClr val="FFFFFF"/>
                </a:highlight>
              </a:rPr>
              <a:t>where is that information obtain</a:t>
            </a:r>
            <a:endParaRPr sz="2400">
              <a:solidFill>
                <a:srgbClr val="242424"/>
              </a:solidFill>
              <a:highlight>
                <a:srgbClr val="FFFFFF"/>
              </a:highlight>
            </a:endParaRPr>
          </a:p>
          <a:p>
            <a:pPr marL="0" lvl="0" indent="0" algn="l" rtl="0">
              <a:lnSpc>
                <a:spcPct val="115000"/>
              </a:lnSpc>
              <a:spcBef>
                <a:spcPts val="0"/>
              </a:spcBef>
              <a:spcAft>
                <a:spcPts val="0"/>
              </a:spcAft>
              <a:buNone/>
            </a:pPr>
            <a:endParaRPr sz="2400">
              <a:solidFill>
                <a:srgbClr val="242424"/>
              </a:solidFill>
              <a:highlight>
                <a:srgbClr val="FFFFFF"/>
              </a:highlight>
            </a:endParaRPr>
          </a:p>
          <a:p>
            <a:pPr marL="0" lvl="0" indent="0" algn="l" rtl="0">
              <a:lnSpc>
                <a:spcPct val="115000"/>
              </a:lnSpc>
              <a:spcBef>
                <a:spcPts val="0"/>
              </a:spcBef>
              <a:spcAft>
                <a:spcPts val="0"/>
              </a:spcAft>
              <a:buNone/>
            </a:pPr>
            <a:endParaRPr sz="2400">
              <a:solidFill>
                <a:srgbClr val="242424"/>
              </a:solidFill>
              <a:highlight>
                <a:srgbClr val="FFFFFF"/>
              </a:highlight>
            </a:endParaRPr>
          </a:p>
          <a:p>
            <a:pPr marL="0" lvl="0" indent="0" algn="l" rtl="0">
              <a:lnSpc>
                <a:spcPct val="115000"/>
              </a:lnSpc>
              <a:spcBef>
                <a:spcPts val="0"/>
              </a:spcBef>
              <a:spcAft>
                <a:spcPts val="0"/>
              </a:spcAft>
              <a:buNone/>
            </a:pPr>
            <a:endParaRPr sz="2400">
              <a:solidFill>
                <a:srgbClr val="242424"/>
              </a:solidFill>
              <a:highlight>
                <a:srgbClr val="FFFFFF"/>
              </a:highlight>
            </a:endParaRPr>
          </a:p>
          <a:p>
            <a:pPr marL="0" lvl="0" indent="0" algn="l" rtl="0">
              <a:lnSpc>
                <a:spcPct val="115000"/>
              </a:lnSpc>
              <a:spcBef>
                <a:spcPts val="0"/>
              </a:spcBef>
              <a:spcAft>
                <a:spcPts val="0"/>
              </a:spcAft>
              <a:buNone/>
            </a:pPr>
            <a:endParaRPr sz="2400">
              <a:solidFill>
                <a:srgbClr val="242424"/>
              </a:solidFill>
              <a:highlight>
                <a:srgbClr val="FFFFFF"/>
              </a:highlight>
            </a:endParaRPr>
          </a:p>
          <a:p>
            <a:pPr marL="0" marR="0" lvl="0" indent="0" algn="l" rtl="0">
              <a:lnSpc>
                <a:spcPct val="100000"/>
              </a:lnSpc>
              <a:spcBef>
                <a:spcPts val="1000"/>
              </a:spcBef>
              <a:spcAft>
                <a:spcPts val="0"/>
              </a:spcAft>
              <a:buNone/>
            </a:pPr>
            <a:r>
              <a:rPr lang="en-US" sz="2100" i="0" u="none" strike="noStrike" cap="none">
                <a:solidFill>
                  <a:srgbClr val="181818"/>
                </a:solidFill>
              </a:rPr>
              <a:t> </a:t>
            </a:r>
            <a:endParaRPr sz="2100" i="0" u="none" strike="noStrike" cap="none">
              <a:solidFill>
                <a:srgbClr val="181818"/>
              </a:solidFil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6"/>
          <p:cNvSpPr txBox="1">
            <a:spLocks noGrp="1"/>
          </p:cNvSpPr>
          <p:nvPr>
            <p:ph type="body" idx="1"/>
          </p:nvPr>
        </p:nvSpPr>
        <p:spPr>
          <a:xfrm>
            <a:off x="601675" y="1320650"/>
            <a:ext cx="10972800" cy="5367900"/>
          </a:xfrm>
          <a:prstGeom prst="rect">
            <a:avLst/>
          </a:prstGeom>
          <a:noFill/>
          <a:ln>
            <a:noFill/>
          </a:ln>
        </p:spPr>
        <p:txBody>
          <a:bodyPr spcFirstLastPara="1" wrap="square" lIns="0" tIns="45700" rIns="0" bIns="45700" anchor="t" anchorCtr="0">
            <a:normAutofit/>
          </a:bodyPr>
          <a:lstStyle/>
          <a:p>
            <a:pPr marL="457200" lvl="0" indent="-345559" algn="l" rtl="0">
              <a:lnSpc>
                <a:spcPct val="90000"/>
              </a:lnSpc>
              <a:spcBef>
                <a:spcPts val="1000"/>
              </a:spcBef>
              <a:spcAft>
                <a:spcPts val="0"/>
              </a:spcAft>
              <a:buSzPts val="2550"/>
              <a:buChar char="•"/>
            </a:pPr>
            <a:r>
              <a:rPr lang="en-US" sz="2000" b="1"/>
              <a:t>Upcoming meeting: Wednesday, November 15th at 6pm IN-PERSON location TBC</a:t>
            </a:r>
            <a:endParaRPr sz="2000" b="1"/>
          </a:p>
          <a:p>
            <a:pPr marL="457200" lvl="0" indent="0" algn="l" rtl="0">
              <a:lnSpc>
                <a:spcPct val="90000"/>
              </a:lnSpc>
              <a:spcBef>
                <a:spcPts val="1000"/>
              </a:spcBef>
              <a:spcAft>
                <a:spcPts val="0"/>
              </a:spcAft>
              <a:buNone/>
            </a:pPr>
            <a:endParaRPr sz="2000"/>
          </a:p>
          <a:p>
            <a:pPr marL="457200" lvl="0" indent="-345559" algn="l" rtl="0">
              <a:lnSpc>
                <a:spcPct val="90000"/>
              </a:lnSpc>
              <a:spcBef>
                <a:spcPts val="1000"/>
              </a:spcBef>
              <a:spcAft>
                <a:spcPts val="0"/>
              </a:spcAft>
              <a:buSzPts val="2550"/>
              <a:buChar char="•"/>
            </a:pPr>
            <a:r>
              <a:rPr lang="en-US" sz="2000"/>
              <a:t>Are you interested in facilitating or taking notes during future Community Conversation breakout groups? Contact Ally McGinty at </a:t>
            </a:r>
            <a:r>
              <a:rPr lang="en-US" sz="2000" u="sng">
                <a:solidFill>
                  <a:schemeClr val="hlink"/>
                </a:solidFill>
                <a:hlinkClick r:id="rId3"/>
              </a:rPr>
              <a:t>amcginty@unitedwayinc.org</a:t>
            </a:r>
            <a:r>
              <a:rPr lang="en-US" sz="2000"/>
              <a:t> to sign up for the Facilitating and Note-taking Workshop.  </a:t>
            </a:r>
            <a:endParaRPr sz="2000"/>
          </a:p>
          <a:p>
            <a:pPr marL="457200" lvl="0" indent="0" algn="l" rtl="0">
              <a:lnSpc>
                <a:spcPct val="90000"/>
              </a:lnSpc>
              <a:spcBef>
                <a:spcPts val="1000"/>
              </a:spcBef>
              <a:spcAft>
                <a:spcPts val="0"/>
              </a:spcAft>
              <a:buNone/>
            </a:pPr>
            <a:endParaRPr sz="2000"/>
          </a:p>
          <a:p>
            <a:pPr marL="457200" lvl="0" indent="-345559" algn="l" rtl="0">
              <a:lnSpc>
                <a:spcPct val="90000"/>
              </a:lnSpc>
              <a:spcBef>
                <a:spcPts val="1000"/>
              </a:spcBef>
              <a:spcAft>
                <a:spcPts val="0"/>
              </a:spcAft>
              <a:buSzPts val="2550"/>
              <a:buChar char="•"/>
            </a:pPr>
            <a:r>
              <a:rPr lang="en-US" sz="2000"/>
              <a:t>Please take the </a:t>
            </a:r>
            <a:r>
              <a:rPr lang="en-US" sz="2000" u="sng">
                <a:solidFill>
                  <a:schemeClr val="hlink"/>
                </a:solidFill>
                <a:hlinkClick r:id="rId4"/>
              </a:rPr>
              <a:t>Post Meeting Feedback &amp; Incentive Survey</a:t>
            </a:r>
            <a:r>
              <a:rPr lang="en-US" sz="2000"/>
              <a:t> to share your thoughts and feedback. An incentive is available to Hartford community members participating in this meeting. The link is posted in the chat and will be sent out via email. Contact Ally McGinty at </a:t>
            </a:r>
            <a:r>
              <a:rPr lang="en-US" sz="2000" u="sng">
                <a:solidFill>
                  <a:schemeClr val="hlink"/>
                </a:solidFill>
                <a:hlinkClick r:id="rId3"/>
              </a:rPr>
              <a:t>amcginty@unitedwayinc.org</a:t>
            </a:r>
            <a:r>
              <a:rPr lang="en-US" sz="2000"/>
              <a:t> with any questions.  </a:t>
            </a:r>
            <a:endParaRPr sz="2000"/>
          </a:p>
          <a:p>
            <a:pPr marL="914400" lvl="0" indent="0" algn="l" rtl="0">
              <a:lnSpc>
                <a:spcPct val="90000"/>
              </a:lnSpc>
              <a:spcBef>
                <a:spcPts val="1000"/>
              </a:spcBef>
              <a:spcAft>
                <a:spcPts val="0"/>
              </a:spcAft>
              <a:buSzPts val="1800"/>
              <a:buNone/>
            </a:pPr>
            <a:endParaRPr sz="2000"/>
          </a:p>
          <a:p>
            <a:pPr marL="457200" lvl="0" indent="-345559" algn="l" rtl="0">
              <a:lnSpc>
                <a:spcPct val="90000"/>
              </a:lnSpc>
              <a:spcBef>
                <a:spcPts val="1000"/>
              </a:spcBef>
              <a:spcAft>
                <a:spcPts val="0"/>
              </a:spcAft>
              <a:buSzPts val="2550"/>
              <a:buChar char="•"/>
            </a:pPr>
            <a:r>
              <a:rPr lang="en-US" sz="2000"/>
              <a:t>Feedback or questions? Contact </a:t>
            </a:r>
            <a:r>
              <a:rPr lang="en-US" sz="2000" u="sng">
                <a:solidFill>
                  <a:schemeClr val="hlink"/>
                </a:solidFill>
                <a:hlinkClick r:id="rId5"/>
              </a:rPr>
              <a:t>nhap@connecticutchildrens.org</a:t>
            </a:r>
            <a:r>
              <a:rPr lang="en-US" sz="2000"/>
              <a:t>.</a:t>
            </a:r>
            <a:endParaRPr/>
          </a:p>
        </p:txBody>
      </p:sp>
      <p:sp>
        <p:nvSpPr>
          <p:cNvPr id="414" name="Google Shape;414;p46"/>
          <p:cNvSpPr txBox="1">
            <a:spLocks noGrp="1"/>
          </p:cNvSpPr>
          <p:nvPr>
            <p:ph type="title"/>
          </p:nvPr>
        </p:nvSpPr>
        <p:spPr>
          <a:xfrm>
            <a:off x="701184" y="332060"/>
            <a:ext cx="8524800" cy="9885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400"/>
              <a:buNone/>
            </a:pPr>
            <a:r>
              <a:rPr lang="en-US"/>
              <a:t>Thank You! </a:t>
            </a:r>
            <a:endParaRPr/>
          </a:p>
        </p:txBody>
      </p:sp>
      <p:sp>
        <p:nvSpPr>
          <p:cNvPr id="415" name="Google Shape;415;p46"/>
          <p:cNvSpPr/>
          <p:nvPr/>
        </p:nvSpPr>
        <p:spPr>
          <a:xfrm>
            <a:off x="5978820" y="3275112"/>
            <a:ext cx="23436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6" name="Google Shape;416;p46"/>
          <p:cNvSpPr txBox="1"/>
          <p:nvPr/>
        </p:nvSpPr>
        <p:spPr>
          <a:xfrm>
            <a:off x="11574650" y="6395775"/>
            <a:ext cx="396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421"/>
        <p:cNvGrpSpPr/>
        <p:nvPr/>
      </p:nvGrpSpPr>
      <p:grpSpPr>
        <a:xfrm>
          <a:off x="0" y="0"/>
          <a:ext cx="0" cy="0"/>
          <a:chOff x="0" y="0"/>
          <a:chExt cx="0" cy="0"/>
        </a:xfrm>
      </p:grpSpPr>
      <p:sp>
        <p:nvSpPr>
          <p:cNvPr id="422" name="Google Shape;422;p47"/>
          <p:cNvSpPr txBox="1">
            <a:spLocks noGrp="1"/>
          </p:cNvSpPr>
          <p:nvPr>
            <p:ph type="title"/>
          </p:nvPr>
        </p:nvSpPr>
        <p:spPr>
          <a:xfrm>
            <a:off x="601884" y="145735"/>
            <a:ext cx="8524699" cy="988585"/>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400"/>
              <a:buNone/>
            </a:pPr>
            <a:r>
              <a:rPr lang="en-US"/>
              <a:t>Current State</a:t>
            </a:r>
            <a:endParaRPr/>
          </a:p>
        </p:txBody>
      </p:sp>
      <p:sp>
        <p:nvSpPr>
          <p:cNvPr id="423" name="Google Shape;423;p47"/>
          <p:cNvSpPr txBox="1"/>
          <p:nvPr/>
        </p:nvSpPr>
        <p:spPr>
          <a:xfrm>
            <a:off x="732477" y="2734840"/>
            <a:ext cx="4330931" cy="2246769"/>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Opinions, Priorities, Concerns, Needs of Promise Zone Neighborhoods’ Residents and Families </a:t>
            </a:r>
            <a:endParaRPr sz="2800" b="0" i="0" u="none" strike="noStrike" cap="none">
              <a:solidFill>
                <a:srgbClr val="000000"/>
              </a:solidFill>
              <a:latin typeface="Arial"/>
              <a:ea typeface="Arial"/>
              <a:cs typeface="Arial"/>
              <a:sym typeface="Arial"/>
            </a:endParaRPr>
          </a:p>
        </p:txBody>
      </p:sp>
      <p:sp>
        <p:nvSpPr>
          <p:cNvPr id="424" name="Google Shape;424;p47"/>
          <p:cNvSpPr txBox="1"/>
          <p:nvPr/>
        </p:nvSpPr>
        <p:spPr>
          <a:xfrm>
            <a:off x="7230878" y="2519396"/>
            <a:ext cx="4272559" cy="2677656"/>
          </a:xfrm>
          <a:prstGeom prst="rect">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Strong Array of Programs, Services, Supports of Community-Based Organizations in Promise Zone Neighborhoods</a:t>
            </a:r>
            <a:endParaRPr sz="2800" b="0" i="0" u="none" strike="noStrike" cap="none">
              <a:solidFill>
                <a:srgbClr val="000000"/>
              </a:solidFill>
              <a:latin typeface="Arial"/>
              <a:ea typeface="Arial"/>
              <a:cs typeface="Arial"/>
              <a:sym typeface="Arial"/>
            </a:endParaRPr>
          </a:p>
        </p:txBody>
      </p:sp>
      <p:cxnSp>
        <p:nvCxnSpPr>
          <p:cNvPr id="425" name="Google Shape;425;p47"/>
          <p:cNvCxnSpPr/>
          <p:nvPr/>
        </p:nvCxnSpPr>
        <p:spPr>
          <a:xfrm>
            <a:off x="6274486" y="3276599"/>
            <a:ext cx="12469" cy="1281427"/>
          </a:xfrm>
          <a:prstGeom prst="straightConnector1">
            <a:avLst/>
          </a:prstGeom>
          <a:noFill/>
          <a:ln w="76200" cap="flat" cmpd="sng">
            <a:solidFill>
              <a:srgbClr val="00ABEE"/>
            </a:solidFill>
            <a:prstDash val="solid"/>
            <a:round/>
            <a:headEnd type="none" w="sm" len="sm"/>
            <a:tailEnd type="none" w="sm" len="sm"/>
          </a:ln>
        </p:spPr>
      </p:cxnSp>
      <p:cxnSp>
        <p:nvCxnSpPr>
          <p:cNvPr id="426" name="Google Shape;426;p47"/>
          <p:cNvCxnSpPr/>
          <p:nvPr/>
        </p:nvCxnSpPr>
        <p:spPr>
          <a:xfrm rot="10800000">
            <a:off x="6019800" y="3276600"/>
            <a:ext cx="4154" cy="1281426"/>
          </a:xfrm>
          <a:prstGeom prst="straightConnector1">
            <a:avLst/>
          </a:prstGeom>
          <a:noFill/>
          <a:ln w="76200" cap="flat" cmpd="sng">
            <a:solidFill>
              <a:srgbClr val="00ABEE"/>
            </a:solidFill>
            <a:prstDash val="solid"/>
            <a:round/>
            <a:headEnd type="none" w="sm" len="sm"/>
            <a:tailEnd type="none" w="sm" len="sm"/>
          </a:ln>
        </p:spPr>
      </p:cxnSp>
      <p:cxnSp>
        <p:nvCxnSpPr>
          <p:cNvPr id="427" name="Google Shape;427;p47"/>
          <p:cNvCxnSpPr/>
          <p:nvPr/>
        </p:nvCxnSpPr>
        <p:spPr>
          <a:xfrm>
            <a:off x="6279664" y="3917313"/>
            <a:ext cx="951553" cy="0"/>
          </a:xfrm>
          <a:prstGeom prst="straightConnector1">
            <a:avLst/>
          </a:prstGeom>
          <a:noFill/>
          <a:ln w="38100" cap="flat" cmpd="sng">
            <a:solidFill>
              <a:srgbClr val="00ABEE"/>
            </a:solidFill>
            <a:prstDash val="solid"/>
            <a:round/>
            <a:headEnd type="triangle" w="med" len="med"/>
            <a:tailEnd type="triangle" w="med" len="med"/>
          </a:ln>
        </p:spPr>
      </p:cxnSp>
      <p:cxnSp>
        <p:nvCxnSpPr>
          <p:cNvPr id="428" name="Google Shape;428;p47"/>
          <p:cNvCxnSpPr/>
          <p:nvPr/>
        </p:nvCxnSpPr>
        <p:spPr>
          <a:xfrm>
            <a:off x="5105400" y="3917313"/>
            <a:ext cx="914400" cy="0"/>
          </a:xfrm>
          <a:prstGeom prst="straightConnector1">
            <a:avLst/>
          </a:prstGeom>
          <a:noFill/>
          <a:ln w="38100" cap="flat" cmpd="sng">
            <a:solidFill>
              <a:srgbClr val="00ABEE"/>
            </a:solidFill>
            <a:prstDash val="solid"/>
            <a:round/>
            <a:headEnd type="triangle" w="med" len="med"/>
            <a:tailEnd type="triangle" w="med" len="med"/>
          </a:ln>
        </p:spPr>
      </p:cxnSp>
      <p:sp>
        <p:nvSpPr>
          <p:cNvPr id="429" name="Google Shape;429;p47"/>
          <p:cNvSpPr txBox="1">
            <a:spLocks noGrp="1"/>
          </p:cNvSpPr>
          <p:nvPr>
            <p:ph type="sldNum" idx="4294967295"/>
          </p:nvPr>
        </p:nvSpPr>
        <p:spPr>
          <a:xfrm>
            <a:off x="1" y="6400799"/>
            <a:ext cx="51816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Arial"/>
              <a:buNone/>
            </a:pPr>
            <a:endParaRPr sz="1400" b="0" i="0" u="none" strike="noStrike" cap="none">
              <a:solidFill>
                <a:srgbClr val="181818"/>
              </a:solidFill>
              <a:latin typeface="Arial"/>
              <a:ea typeface="Arial"/>
              <a:cs typeface="Arial"/>
              <a:sym typeface="Arial"/>
            </a:endParaRPr>
          </a:p>
        </p:txBody>
      </p:sp>
      <p:sp>
        <p:nvSpPr>
          <p:cNvPr id="430" name="Google Shape;430;p47"/>
          <p:cNvSpPr txBox="1"/>
          <p:nvPr/>
        </p:nvSpPr>
        <p:spPr>
          <a:xfrm>
            <a:off x="11286565" y="6158753"/>
            <a:ext cx="51098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435"/>
        <p:cNvGrpSpPr/>
        <p:nvPr/>
      </p:nvGrpSpPr>
      <p:grpSpPr>
        <a:xfrm>
          <a:off x="0" y="0"/>
          <a:ext cx="0" cy="0"/>
          <a:chOff x="0" y="0"/>
          <a:chExt cx="0" cy="0"/>
        </a:xfrm>
      </p:grpSpPr>
      <p:sp>
        <p:nvSpPr>
          <p:cNvPr id="436" name="Google Shape;436;p48"/>
          <p:cNvSpPr txBox="1">
            <a:spLocks noGrp="1"/>
          </p:cNvSpPr>
          <p:nvPr>
            <p:ph type="body" idx="4294967295"/>
          </p:nvPr>
        </p:nvSpPr>
        <p:spPr>
          <a:xfrm>
            <a:off x="596348" y="1381842"/>
            <a:ext cx="11021100" cy="4089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1000"/>
              </a:spcBef>
              <a:spcAft>
                <a:spcPts val="0"/>
              </a:spcAft>
              <a:buSzPts val="1800"/>
              <a:buNone/>
            </a:pPr>
            <a:r>
              <a:rPr lang="en-US" sz="2500"/>
              <a:t>Students. . . .</a:t>
            </a:r>
            <a:endParaRPr sz="2500"/>
          </a:p>
        </p:txBody>
      </p:sp>
      <p:sp>
        <p:nvSpPr>
          <p:cNvPr id="437" name="Google Shape;437;p48"/>
          <p:cNvSpPr txBox="1">
            <a:spLocks noGrp="1"/>
          </p:cNvSpPr>
          <p:nvPr>
            <p:ph type="title"/>
          </p:nvPr>
        </p:nvSpPr>
        <p:spPr>
          <a:xfrm>
            <a:off x="601884" y="145735"/>
            <a:ext cx="8524800" cy="988500"/>
          </a:xfrm>
          <a:prstGeom prst="rect">
            <a:avLst/>
          </a:prstGeom>
          <a:noFill/>
          <a:ln>
            <a:noFill/>
          </a:ln>
        </p:spPr>
        <p:txBody>
          <a:bodyPr spcFirstLastPara="1" wrap="square" lIns="0" tIns="45700" rIns="0" bIns="45700" anchor="ctr" anchorCtr="0">
            <a:noAutofit/>
          </a:bodyPr>
          <a:lstStyle/>
          <a:p>
            <a:pPr marL="0" lvl="0" indent="0" algn="l" rtl="0">
              <a:lnSpc>
                <a:spcPct val="90000"/>
              </a:lnSpc>
              <a:spcBef>
                <a:spcPts val="0"/>
              </a:spcBef>
              <a:spcAft>
                <a:spcPts val="0"/>
              </a:spcAft>
              <a:buSzPts val="1400"/>
              <a:buNone/>
            </a:pPr>
            <a:r>
              <a:rPr lang="en-US"/>
              <a:t>U.S. DOE Promise Neighborhood Program Results</a:t>
            </a:r>
            <a:endParaRPr/>
          </a:p>
        </p:txBody>
      </p:sp>
      <p:grpSp>
        <p:nvGrpSpPr>
          <p:cNvPr id="438" name="Google Shape;438;p48"/>
          <p:cNvGrpSpPr/>
          <p:nvPr/>
        </p:nvGrpSpPr>
        <p:grpSpPr>
          <a:xfrm>
            <a:off x="701234" y="1933096"/>
            <a:ext cx="11013203" cy="4589663"/>
            <a:chOff x="183073" y="2699"/>
            <a:chExt cx="11013203" cy="4589663"/>
          </a:xfrm>
        </p:grpSpPr>
        <p:sp>
          <p:nvSpPr>
            <p:cNvPr id="439" name="Google Shape;439;p48"/>
            <p:cNvSpPr/>
            <p:nvPr/>
          </p:nvSpPr>
          <p:spPr>
            <a:xfrm>
              <a:off x="183073" y="2699"/>
              <a:ext cx="2581200" cy="1377000"/>
            </a:xfrm>
            <a:prstGeom prst="rect">
              <a:avLst/>
            </a:prstGeom>
            <a:solidFill>
              <a:srgbClr val="FFBB1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48"/>
            <p:cNvSpPr txBox="1"/>
            <p:nvPr/>
          </p:nvSpPr>
          <p:spPr>
            <a:xfrm>
              <a:off x="183073" y="2699"/>
              <a:ext cx="2581200" cy="13770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Enter kindergarten ready to succeed in school.</a:t>
              </a:r>
              <a:endParaRPr sz="2100" b="0" i="0" u="none" strike="noStrike" cap="none">
                <a:solidFill>
                  <a:schemeClr val="lt1"/>
                </a:solidFill>
                <a:latin typeface="Arial"/>
                <a:ea typeface="Arial"/>
                <a:cs typeface="Arial"/>
                <a:sym typeface="Arial"/>
              </a:endParaRPr>
            </a:p>
          </p:txBody>
        </p:sp>
        <p:sp>
          <p:nvSpPr>
            <p:cNvPr id="441" name="Google Shape;441;p48"/>
            <p:cNvSpPr/>
            <p:nvPr/>
          </p:nvSpPr>
          <p:spPr>
            <a:xfrm>
              <a:off x="2993741" y="2699"/>
              <a:ext cx="2581200" cy="1377000"/>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48"/>
            <p:cNvSpPr txBox="1"/>
            <p:nvPr/>
          </p:nvSpPr>
          <p:spPr>
            <a:xfrm>
              <a:off x="2993741" y="2699"/>
              <a:ext cx="2581200" cy="13770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Are proficient in Math and English Language Arts.  </a:t>
              </a:r>
              <a:endParaRPr sz="2100" b="0" i="0" u="none" strike="noStrike" cap="none">
                <a:solidFill>
                  <a:schemeClr val="lt1"/>
                </a:solidFill>
                <a:latin typeface="Arial"/>
                <a:ea typeface="Arial"/>
                <a:cs typeface="Arial"/>
                <a:sym typeface="Arial"/>
              </a:endParaRPr>
            </a:p>
          </p:txBody>
        </p:sp>
        <p:sp>
          <p:nvSpPr>
            <p:cNvPr id="443" name="Google Shape;443;p48"/>
            <p:cNvSpPr/>
            <p:nvPr/>
          </p:nvSpPr>
          <p:spPr>
            <a:xfrm>
              <a:off x="5804408" y="2699"/>
              <a:ext cx="2581200" cy="1377000"/>
            </a:xfrm>
            <a:prstGeom prst="rect">
              <a:avLst/>
            </a:prstGeom>
            <a:solidFill>
              <a:srgbClr val="9016A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48"/>
            <p:cNvSpPr txBox="1"/>
            <p:nvPr/>
          </p:nvSpPr>
          <p:spPr>
            <a:xfrm>
              <a:off x="5804408" y="2699"/>
              <a:ext cx="2581200" cy="13770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Successfully transition from middle to high school. </a:t>
              </a:r>
              <a:endParaRPr sz="2100" b="0" i="0" u="none" strike="noStrike" cap="none">
                <a:solidFill>
                  <a:schemeClr val="lt1"/>
                </a:solidFill>
                <a:latin typeface="Arial"/>
                <a:ea typeface="Arial"/>
                <a:cs typeface="Arial"/>
                <a:sym typeface="Arial"/>
              </a:endParaRPr>
            </a:p>
          </p:txBody>
        </p:sp>
        <p:sp>
          <p:nvSpPr>
            <p:cNvPr id="445" name="Google Shape;445;p48"/>
            <p:cNvSpPr/>
            <p:nvPr/>
          </p:nvSpPr>
          <p:spPr>
            <a:xfrm>
              <a:off x="8615076" y="2699"/>
              <a:ext cx="2581200" cy="1377000"/>
            </a:xfrm>
            <a:prstGeom prst="rect">
              <a:avLst/>
            </a:prstGeom>
            <a:solidFill>
              <a:srgbClr val="D849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48"/>
            <p:cNvSpPr txBox="1"/>
            <p:nvPr/>
          </p:nvSpPr>
          <p:spPr>
            <a:xfrm>
              <a:off x="8615076" y="2699"/>
              <a:ext cx="2581200" cy="13770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Graduate from high school. </a:t>
              </a:r>
              <a:endParaRPr sz="2100" b="0" i="0" u="none" strike="noStrike" cap="none">
                <a:solidFill>
                  <a:schemeClr val="lt1"/>
                </a:solidFill>
                <a:latin typeface="Arial"/>
                <a:ea typeface="Arial"/>
                <a:cs typeface="Arial"/>
                <a:sym typeface="Arial"/>
              </a:endParaRPr>
            </a:p>
          </p:txBody>
        </p:sp>
        <p:sp>
          <p:nvSpPr>
            <p:cNvPr id="447" name="Google Shape;447;p48"/>
            <p:cNvSpPr/>
            <p:nvPr/>
          </p:nvSpPr>
          <p:spPr>
            <a:xfrm>
              <a:off x="183073" y="1609031"/>
              <a:ext cx="2581200" cy="1377000"/>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48"/>
            <p:cNvSpPr txBox="1"/>
            <p:nvPr/>
          </p:nvSpPr>
          <p:spPr>
            <a:xfrm>
              <a:off x="183073" y="1609031"/>
              <a:ext cx="2581200" cy="13770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Obtain post-secondary degrees, certifications, or credentials.</a:t>
              </a:r>
              <a:endParaRPr sz="2100" b="0" i="0" u="none" strike="noStrike" cap="none">
                <a:solidFill>
                  <a:schemeClr val="lt1"/>
                </a:solidFill>
                <a:latin typeface="Arial"/>
                <a:ea typeface="Arial"/>
                <a:cs typeface="Arial"/>
                <a:sym typeface="Arial"/>
              </a:endParaRPr>
            </a:p>
          </p:txBody>
        </p:sp>
        <p:sp>
          <p:nvSpPr>
            <p:cNvPr id="449" name="Google Shape;449;p48"/>
            <p:cNvSpPr/>
            <p:nvPr/>
          </p:nvSpPr>
          <p:spPr>
            <a:xfrm>
              <a:off x="2993741" y="1609031"/>
              <a:ext cx="2581200" cy="1377000"/>
            </a:xfrm>
            <a:prstGeom prst="rect">
              <a:avLst/>
            </a:prstGeom>
            <a:solidFill>
              <a:srgbClr val="FFBB1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48"/>
            <p:cNvSpPr txBox="1"/>
            <p:nvPr/>
          </p:nvSpPr>
          <p:spPr>
            <a:xfrm>
              <a:off x="2993741" y="1609031"/>
              <a:ext cx="2581200" cy="13770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Are supported by families and communities in their learning. </a:t>
              </a:r>
              <a:endParaRPr sz="2100" b="0" i="0" u="none" strike="noStrike" cap="none">
                <a:solidFill>
                  <a:schemeClr val="lt1"/>
                </a:solidFill>
                <a:latin typeface="Arial"/>
                <a:ea typeface="Arial"/>
                <a:cs typeface="Arial"/>
                <a:sym typeface="Arial"/>
              </a:endParaRPr>
            </a:p>
          </p:txBody>
        </p:sp>
        <p:sp>
          <p:nvSpPr>
            <p:cNvPr id="451" name="Google Shape;451;p48"/>
            <p:cNvSpPr/>
            <p:nvPr/>
          </p:nvSpPr>
          <p:spPr>
            <a:xfrm>
              <a:off x="5804408" y="1609031"/>
              <a:ext cx="2581200" cy="1377000"/>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48"/>
            <p:cNvSpPr txBox="1"/>
            <p:nvPr/>
          </p:nvSpPr>
          <p:spPr>
            <a:xfrm>
              <a:off x="5804408" y="1609031"/>
              <a:ext cx="2581200" cy="13770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Are healthy.</a:t>
              </a:r>
              <a:endParaRPr sz="2100" b="0" i="0" u="none" strike="noStrike" cap="none">
                <a:solidFill>
                  <a:schemeClr val="lt1"/>
                </a:solidFill>
                <a:latin typeface="Arial"/>
                <a:ea typeface="Arial"/>
                <a:cs typeface="Arial"/>
                <a:sym typeface="Arial"/>
              </a:endParaRPr>
            </a:p>
          </p:txBody>
        </p:sp>
        <p:sp>
          <p:nvSpPr>
            <p:cNvPr id="453" name="Google Shape;453;p48"/>
            <p:cNvSpPr/>
            <p:nvPr/>
          </p:nvSpPr>
          <p:spPr>
            <a:xfrm>
              <a:off x="8615076" y="1609031"/>
              <a:ext cx="2581200" cy="1377000"/>
            </a:xfrm>
            <a:prstGeom prst="rect">
              <a:avLst/>
            </a:prstGeom>
            <a:solidFill>
              <a:srgbClr val="9016AD"/>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48"/>
            <p:cNvSpPr txBox="1"/>
            <p:nvPr/>
          </p:nvSpPr>
          <p:spPr>
            <a:xfrm>
              <a:off x="8615076" y="1609031"/>
              <a:ext cx="2581200" cy="13770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Feel safe at school and in the community. </a:t>
              </a:r>
              <a:endParaRPr sz="2100" b="0" i="0" u="none" strike="noStrike" cap="none">
                <a:solidFill>
                  <a:schemeClr val="lt1"/>
                </a:solidFill>
                <a:latin typeface="Arial"/>
                <a:ea typeface="Arial"/>
                <a:cs typeface="Arial"/>
                <a:sym typeface="Arial"/>
              </a:endParaRPr>
            </a:p>
          </p:txBody>
        </p:sp>
        <p:sp>
          <p:nvSpPr>
            <p:cNvPr id="455" name="Google Shape;455;p48"/>
            <p:cNvSpPr/>
            <p:nvPr/>
          </p:nvSpPr>
          <p:spPr>
            <a:xfrm>
              <a:off x="2993741" y="3215362"/>
              <a:ext cx="2581200" cy="1377000"/>
            </a:xfrm>
            <a:prstGeom prst="rect">
              <a:avLst/>
            </a:prstGeom>
            <a:solidFill>
              <a:srgbClr val="D8494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48"/>
            <p:cNvSpPr txBox="1"/>
            <p:nvPr/>
          </p:nvSpPr>
          <p:spPr>
            <a:xfrm>
              <a:off x="2993741" y="3215362"/>
              <a:ext cx="2581200" cy="13770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Live in stable communities.</a:t>
              </a:r>
              <a:endParaRPr sz="2100" b="0" i="0" u="none" strike="noStrike" cap="none">
                <a:solidFill>
                  <a:schemeClr val="lt1"/>
                </a:solidFill>
                <a:latin typeface="Arial"/>
                <a:ea typeface="Arial"/>
                <a:cs typeface="Arial"/>
                <a:sym typeface="Arial"/>
              </a:endParaRPr>
            </a:p>
          </p:txBody>
        </p:sp>
        <p:sp>
          <p:nvSpPr>
            <p:cNvPr id="457" name="Google Shape;457;p48"/>
            <p:cNvSpPr/>
            <p:nvPr/>
          </p:nvSpPr>
          <p:spPr>
            <a:xfrm>
              <a:off x="5804408" y="3215362"/>
              <a:ext cx="2581200" cy="1377000"/>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48"/>
            <p:cNvSpPr txBox="1"/>
            <p:nvPr/>
          </p:nvSpPr>
          <p:spPr>
            <a:xfrm>
              <a:off x="5804408" y="3215362"/>
              <a:ext cx="2581200" cy="13770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0" i="0" u="none" strike="noStrike" cap="none">
                  <a:solidFill>
                    <a:schemeClr val="lt1"/>
                  </a:solidFill>
                  <a:latin typeface="Arial"/>
                  <a:ea typeface="Arial"/>
                  <a:cs typeface="Arial"/>
                  <a:sym typeface="Arial"/>
                </a:rPr>
                <a:t>Have access to 21</a:t>
              </a:r>
              <a:r>
                <a:rPr lang="en-US" sz="2100" b="0" i="0" u="none" strike="noStrike" cap="none" baseline="30000">
                  <a:solidFill>
                    <a:schemeClr val="lt1"/>
                  </a:solidFill>
                  <a:latin typeface="Arial"/>
                  <a:ea typeface="Arial"/>
                  <a:cs typeface="Arial"/>
                  <a:sym typeface="Arial"/>
                </a:rPr>
                <a:t>st</a:t>
              </a:r>
              <a:r>
                <a:rPr lang="en-US" sz="2100" b="0" i="0" u="none" strike="noStrike" cap="none">
                  <a:solidFill>
                    <a:schemeClr val="lt1"/>
                  </a:solidFill>
                  <a:latin typeface="Arial"/>
                  <a:ea typeface="Arial"/>
                  <a:cs typeface="Arial"/>
                  <a:sym typeface="Arial"/>
                </a:rPr>
                <a:t> century learning tools.</a:t>
              </a:r>
              <a:endParaRPr sz="2100" b="0" i="0" u="none" strike="noStrike" cap="none">
                <a:solidFill>
                  <a:schemeClr val="lt1"/>
                </a:solidFill>
                <a:latin typeface="Arial"/>
                <a:ea typeface="Arial"/>
                <a:cs typeface="Arial"/>
                <a:sym typeface="Arial"/>
              </a:endParaRPr>
            </a:p>
          </p:txBody>
        </p:sp>
      </p:grpSp>
      <p:sp>
        <p:nvSpPr>
          <p:cNvPr id="459" name="Google Shape;459;p48"/>
          <p:cNvSpPr txBox="1"/>
          <p:nvPr/>
        </p:nvSpPr>
        <p:spPr>
          <a:xfrm>
            <a:off x="11796000" y="6400800"/>
            <a:ext cx="39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60" name="Google Shape;460;p48"/>
          <p:cNvSpPr txBox="1">
            <a:spLocks noGrp="1"/>
          </p:cNvSpPr>
          <p:nvPr>
            <p:ph type="sldNum" idx="12"/>
          </p:nvPr>
        </p:nvSpPr>
        <p:spPr>
          <a:xfrm>
            <a:off x="1" y="6400799"/>
            <a:ext cx="5181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464"/>
        <p:cNvGrpSpPr/>
        <p:nvPr/>
      </p:nvGrpSpPr>
      <p:grpSpPr>
        <a:xfrm>
          <a:off x="0" y="0"/>
          <a:ext cx="0" cy="0"/>
          <a:chOff x="0" y="0"/>
          <a:chExt cx="0" cy="0"/>
        </a:xfrm>
      </p:grpSpPr>
      <p:sp>
        <p:nvSpPr>
          <p:cNvPr id="465" name="Google Shape;465;p49"/>
          <p:cNvSpPr txBox="1">
            <a:spLocks noGrp="1"/>
          </p:cNvSpPr>
          <p:nvPr>
            <p:ph type="body" idx="1"/>
          </p:nvPr>
        </p:nvSpPr>
        <p:spPr>
          <a:xfrm>
            <a:off x="609596" y="1575991"/>
            <a:ext cx="10972800" cy="48249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dk1"/>
              </a:buClr>
              <a:buSzPts val="2400"/>
              <a:buNone/>
            </a:pPr>
            <a:r>
              <a:rPr lang="en-US" sz="2700" b="1"/>
              <a:t>People served &amp; Outcomes  </a:t>
            </a:r>
            <a:endParaRPr sz="2700" b="1"/>
          </a:p>
          <a:p>
            <a:pPr marL="609600" lvl="0" indent="-425450" algn="l" rtl="0">
              <a:spcBef>
                <a:spcPts val="1000"/>
              </a:spcBef>
              <a:spcAft>
                <a:spcPts val="0"/>
              </a:spcAft>
              <a:buClr>
                <a:srgbClr val="7F7F7F"/>
              </a:buClr>
              <a:buSzPts val="1900"/>
              <a:buChar char="•"/>
            </a:pPr>
            <a:r>
              <a:rPr lang="en-US" sz="1900" i="1">
                <a:solidFill>
                  <a:srgbClr val="7F7F7F"/>
                </a:solidFill>
              </a:rPr>
              <a:t>How many people does the program serve overall and in the Promise Zone neighborhoods (if data is available)</a:t>
            </a:r>
            <a:endParaRPr sz="1900" i="1">
              <a:solidFill>
                <a:srgbClr val="7F7F7F"/>
              </a:solidFill>
            </a:endParaRPr>
          </a:p>
          <a:p>
            <a:pPr marL="609600" lvl="0" indent="-425450" algn="l" rtl="0">
              <a:spcBef>
                <a:spcPts val="0"/>
              </a:spcBef>
              <a:spcAft>
                <a:spcPts val="0"/>
              </a:spcAft>
              <a:buClr>
                <a:srgbClr val="7F7F7F"/>
              </a:buClr>
              <a:buSzPts val="1900"/>
              <a:buChar char="•"/>
            </a:pPr>
            <a:r>
              <a:rPr lang="en-US" sz="1900" i="1">
                <a:solidFill>
                  <a:srgbClr val="7F7F7F"/>
                </a:solidFill>
              </a:rPr>
              <a:t>What have past recipients experienced </a:t>
            </a:r>
            <a:endParaRPr sz="1900" i="1">
              <a:solidFill>
                <a:srgbClr val="7F7F7F"/>
              </a:solidFill>
            </a:endParaRPr>
          </a:p>
          <a:p>
            <a:pPr marL="609600" lvl="0" indent="-425450" algn="l" rtl="0">
              <a:spcBef>
                <a:spcPts val="0"/>
              </a:spcBef>
              <a:spcAft>
                <a:spcPts val="0"/>
              </a:spcAft>
              <a:buClr>
                <a:srgbClr val="7F7F7F"/>
              </a:buClr>
              <a:buSzPts val="1900"/>
              <a:buChar char="•"/>
            </a:pPr>
            <a:r>
              <a:rPr lang="en-US" sz="1900" i="1">
                <a:solidFill>
                  <a:srgbClr val="7F7F7F"/>
                </a:solidFill>
              </a:rPr>
              <a:t>Eligibility  </a:t>
            </a:r>
            <a:endParaRPr b="1">
              <a:solidFill>
                <a:srgbClr val="7F7F7F"/>
              </a:solidFill>
            </a:endParaRPr>
          </a:p>
        </p:txBody>
      </p:sp>
      <p:sp>
        <p:nvSpPr>
          <p:cNvPr id="466" name="Google Shape;466;p49"/>
          <p:cNvSpPr txBox="1">
            <a:spLocks noGrp="1"/>
          </p:cNvSpPr>
          <p:nvPr>
            <p:ph type="body" idx="4294967295"/>
          </p:nvPr>
        </p:nvSpPr>
        <p:spPr>
          <a:xfrm>
            <a:off x="11325702" y="5796538"/>
            <a:ext cx="231300" cy="540000"/>
          </a:xfrm>
          <a:prstGeom prst="rect">
            <a:avLst/>
          </a:prstGeom>
          <a:noFill/>
          <a:ln>
            <a:noFill/>
          </a:ln>
        </p:spPr>
        <p:txBody>
          <a:bodyPr spcFirstLastPara="1" wrap="square" lIns="0" tIns="45700" rIns="0" bIns="45700" anchor="t" anchorCtr="0">
            <a:normAutofit fontScale="77500" lnSpcReduction="20000"/>
          </a:bodyPr>
          <a:lstStyle/>
          <a:p>
            <a:pPr marL="241300" lvl="0" indent="0" algn="l" rtl="0">
              <a:lnSpc>
                <a:spcPct val="90000"/>
              </a:lnSpc>
              <a:spcBef>
                <a:spcPts val="0"/>
              </a:spcBef>
              <a:spcAft>
                <a:spcPts val="0"/>
              </a:spcAft>
              <a:buNone/>
            </a:pPr>
            <a:endParaRPr/>
          </a:p>
          <a:p>
            <a:pPr marL="241300" lvl="0" indent="-127000" algn="l" rtl="0">
              <a:lnSpc>
                <a:spcPct val="90000"/>
              </a:lnSpc>
              <a:spcBef>
                <a:spcPts val="1100"/>
              </a:spcBef>
              <a:spcAft>
                <a:spcPts val="0"/>
              </a:spcAft>
              <a:buClr>
                <a:schemeClr val="dk1"/>
              </a:buClr>
              <a:buSzPct val="105555"/>
              <a:buNone/>
            </a:pPr>
            <a:endParaRPr/>
          </a:p>
        </p:txBody>
      </p:sp>
      <p:sp>
        <p:nvSpPr>
          <p:cNvPr id="467" name="Google Shape;467;p49"/>
          <p:cNvSpPr txBox="1">
            <a:spLocks noGrp="1"/>
          </p:cNvSpPr>
          <p:nvPr>
            <p:ph type="title"/>
          </p:nvPr>
        </p:nvSpPr>
        <p:spPr>
          <a:xfrm>
            <a:off x="802512" y="194313"/>
            <a:ext cx="11366400" cy="1317900"/>
          </a:xfrm>
          <a:prstGeom prst="rect">
            <a:avLst/>
          </a:prstGeom>
          <a:noFill/>
          <a:ln>
            <a:noFill/>
          </a:ln>
        </p:spPr>
        <p:txBody>
          <a:bodyPr spcFirstLastPara="1" wrap="square" lIns="0" tIns="45700" rIns="0" bIns="45700" anchor="ctr" anchorCtr="0">
            <a:noAutofit/>
          </a:bodyPr>
          <a:lstStyle/>
          <a:p>
            <a:pPr marL="12700" lvl="0" indent="0" algn="l" rtl="0">
              <a:lnSpc>
                <a:spcPct val="90000"/>
              </a:lnSpc>
              <a:spcBef>
                <a:spcPts val="0"/>
              </a:spcBef>
              <a:spcAft>
                <a:spcPts val="0"/>
              </a:spcAft>
              <a:buNone/>
            </a:pPr>
            <a:r>
              <a:rPr lang="en-US"/>
              <a:t>Program Name </a:t>
            </a:r>
            <a:endParaRPr/>
          </a:p>
        </p:txBody>
      </p:sp>
      <p:sp>
        <p:nvSpPr>
          <p:cNvPr id="468" name="Google Shape;468;p49"/>
          <p:cNvSpPr txBox="1">
            <a:spLocks noGrp="1"/>
          </p:cNvSpPr>
          <p:nvPr>
            <p:ph type="sldNum" idx="12"/>
          </p:nvPr>
        </p:nvSpPr>
        <p:spPr>
          <a:xfrm>
            <a:off x="1" y="8534399"/>
            <a:ext cx="690900" cy="48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472"/>
        <p:cNvGrpSpPr/>
        <p:nvPr/>
      </p:nvGrpSpPr>
      <p:grpSpPr>
        <a:xfrm>
          <a:off x="0" y="0"/>
          <a:ext cx="0" cy="0"/>
          <a:chOff x="0" y="0"/>
          <a:chExt cx="0" cy="0"/>
        </a:xfrm>
      </p:grpSpPr>
      <p:sp>
        <p:nvSpPr>
          <p:cNvPr id="473" name="Google Shape;473;p50"/>
          <p:cNvSpPr txBox="1">
            <a:spLocks noGrp="1"/>
          </p:cNvSpPr>
          <p:nvPr>
            <p:ph type="body" idx="1"/>
          </p:nvPr>
        </p:nvSpPr>
        <p:spPr>
          <a:xfrm>
            <a:off x="802217" y="2020388"/>
            <a:ext cx="14630400" cy="64329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dk1"/>
              </a:buClr>
              <a:buSzPts val="2400"/>
              <a:buNone/>
            </a:pPr>
            <a:r>
              <a:rPr lang="en-US" sz="2700" b="1"/>
              <a:t>How to get connected 		</a:t>
            </a:r>
            <a:endParaRPr sz="2700" b="1"/>
          </a:p>
          <a:p>
            <a:pPr marL="609600" lvl="0" indent="-425450" algn="l" rtl="0">
              <a:spcBef>
                <a:spcPts val="1000"/>
              </a:spcBef>
              <a:spcAft>
                <a:spcPts val="0"/>
              </a:spcAft>
              <a:buClr>
                <a:srgbClr val="7F7F7F"/>
              </a:buClr>
              <a:buSzPts val="1900"/>
              <a:buChar char="•"/>
            </a:pPr>
            <a:r>
              <a:rPr lang="en-US" sz="1900" i="1">
                <a:solidFill>
                  <a:srgbClr val="7F7F7F"/>
                </a:solidFill>
              </a:rPr>
              <a:t>If more info is available, add websites, QR codes, etc to this slide</a:t>
            </a:r>
            <a:endParaRPr sz="1900" i="1">
              <a:solidFill>
                <a:srgbClr val="7F7F7F"/>
              </a:solidFill>
            </a:endParaRPr>
          </a:p>
          <a:p>
            <a:pPr marL="609600" lvl="0" indent="-425450" algn="l" rtl="0">
              <a:spcBef>
                <a:spcPts val="0"/>
              </a:spcBef>
              <a:spcAft>
                <a:spcPts val="0"/>
              </a:spcAft>
              <a:buClr>
                <a:srgbClr val="7F7F7F"/>
              </a:buClr>
              <a:buSzPts val="1900"/>
              <a:buChar char="•"/>
            </a:pPr>
            <a:r>
              <a:rPr lang="en-US" sz="1900" i="1">
                <a:solidFill>
                  <a:srgbClr val="7F7F7F"/>
                </a:solidFill>
              </a:rPr>
              <a:t>What to expect after initial encounter </a:t>
            </a:r>
            <a:endParaRPr sz="1900" i="1">
              <a:solidFill>
                <a:srgbClr val="7F7F7F"/>
              </a:solidFill>
            </a:endParaRPr>
          </a:p>
          <a:p>
            <a:pPr marL="609600" lvl="0" indent="-425450" algn="l" rtl="0">
              <a:spcBef>
                <a:spcPts val="0"/>
              </a:spcBef>
              <a:spcAft>
                <a:spcPts val="0"/>
              </a:spcAft>
              <a:buClr>
                <a:srgbClr val="7F7F7F"/>
              </a:buClr>
              <a:buSzPts val="1900"/>
              <a:buChar char="•"/>
            </a:pPr>
            <a:r>
              <a:rPr lang="en-US" sz="1900" i="1">
                <a:solidFill>
                  <a:srgbClr val="7F7F7F"/>
                </a:solidFill>
              </a:rPr>
              <a:t>How to reach program </a:t>
            </a:r>
            <a:endParaRPr sz="1900" i="1">
              <a:solidFill>
                <a:srgbClr val="7F7F7F"/>
              </a:solidFill>
            </a:endParaRPr>
          </a:p>
        </p:txBody>
      </p:sp>
      <p:sp>
        <p:nvSpPr>
          <p:cNvPr id="474" name="Google Shape;474;p50"/>
          <p:cNvSpPr txBox="1">
            <a:spLocks noGrp="1"/>
          </p:cNvSpPr>
          <p:nvPr>
            <p:ph type="title"/>
          </p:nvPr>
        </p:nvSpPr>
        <p:spPr>
          <a:xfrm>
            <a:off x="802512" y="194313"/>
            <a:ext cx="11366400" cy="1317900"/>
          </a:xfrm>
          <a:prstGeom prst="rect">
            <a:avLst/>
          </a:prstGeom>
          <a:noFill/>
          <a:ln>
            <a:noFill/>
          </a:ln>
        </p:spPr>
        <p:txBody>
          <a:bodyPr spcFirstLastPara="1" wrap="square" lIns="0" tIns="45700" rIns="0" bIns="45700" anchor="ctr" anchorCtr="0">
            <a:noAutofit/>
          </a:bodyPr>
          <a:lstStyle/>
          <a:p>
            <a:pPr marL="12700" lvl="0" indent="0" algn="l" rtl="0">
              <a:lnSpc>
                <a:spcPct val="90000"/>
              </a:lnSpc>
              <a:spcBef>
                <a:spcPts val="0"/>
              </a:spcBef>
              <a:spcAft>
                <a:spcPts val="0"/>
              </a:spcAft>
              <a:buNone/>
            </a:pPr>
            <a:r>
              <a:rPr lang="en-US"/>
              <a:t>Program Name </a:t>
            </a:r>
            <a:endParaRPr/>
          </a:p>
        </p:txBody>
      </p:sp>
      <p:sp>
        <p:nvSpPr>
          <p:cNvPr id="475" name="Google Shape;475;p50"/>
          <p:cNvSpPr txBox="1">
            <a:spLocks noGrp="1"/>
          </p:cNvSpPr>
          <p:nvPr>
            <p:ph type="sldNum" idx="12"/>
          </p:nvPr>
        </p:nvSpPr>
        <p:spPr>
          <a:xfrm>
            <a:off x="1" y="8534399"/>
            <a:ext cx="690900" cy="486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title"/>
          </p:nvPr>
        </p:nvSpPr>
        <p:spPr>
          <a:xfrm>
            <a:off x="601884" y="0"/>
            <a:ext cx="10980600" cy="3324300"/>
          </a:xfrm>
          <a:prstGeom prst="rect">
            <a:avLst/>
          </a:prstGeom>
          <a:noFill/>
          <a:ln>
            <a:noFill/>
          </a:ln>
        </p:spPr>
        <p:txBody>
          <a:bodyPr spcFirstLastPara="1" wrap="square" lIns="0" tIns="45700" rIns="0" bIns="45700" anchor="b" anchorCtr="0">
            <a:noAutofit/>
          </a:bodyPr>
          <a:lstStyle/>
          <a:p>
            <a:pPr marL="0" lvl="0" indent="0" algn="ctr" rtl="0">
              <a:spcBef>
                <a:spcPts val="0"/>
              </a:spcBef>
              <a:spcAft>
                <a:spcPts val="0"/>
              </a:spcAft>
              <a:buSzPts val="1400"/>
              <a:buNone/>
            </a:pPr>
            <a:r>
              <a:rPr lang="en-US"/>
              <a:t>Por favor recuerde seleccionar su lenguaje en el globo de la parte inferior de su pantalla para interpretación Desde su celular, toque los 3 puntos y seleccione su lenguaje.</a:t>
            </a:r>
            <a:endParaRPr/>
          </a:p>
        </p:txBody>
      </p:sp>
      <p:sp>
        <p:nvSpPr>
          <p:cNvPr id="214" name="Google Shape;214;p24"/>
          <p:cNvSpPr txBox="1">
            <a:spLocks noGrp="1"/>
          </p:cNvSpPr>
          <p:nvPr>
            <p:ph type="sldNum" idx="4294967295"/>
          </p:nvPr>
        </p:nvSpPr>
        <p:spPr>
          <a:xfrm>
            <a:off x="1" y="6400799"/>
            <a:ext cx="5181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
        <p:nvSpPr>
          <p:cNvPr id="215" name="Google Shape;215;p24"/>
          <p:cNvSpPr txBox="1"/>
          <p:nvPr/>
        </p:nvSpPr>
        <p:spPr>
          <a:xfrm>
            <a:off x="11796000" y="6400800"/>
            <a:ext cx="39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
        <p:nvSpPr>
          <p:cNvPr id="216" name="Google Shape;216;p24"/>
          <p:cNvSpPr txBox="1">
            <a:spLocks noGrp="1"/>
          </p:cNvSpPr>
          <p:nvPr>
            <p:ph type="title"/>
          </p:nvPr>
        </p:nvSpPr>
        <p:spPr>
          <a:xfrm>
            <a:off x="815409" y="3533700"/>
            <a:ext cx="10980600" cy="3324300"/>
          </a:xfrm>
          <a:prstGeom prst="rect">
            <a:avLst/>
          </a:prstGeom>
          <a:noFill/>
          <a:ln>
            <a:noFill/>
          </a:ln>
        </p:spPr>
        <p:txBody>
          <a:bodyPr spcFirstLastPara="1" wrap="square" lIns="0" tIns="45700" rIns="0" bIns="45700" anchor="ctr" anchorCtr="0">
            <a:noAutofit/>
          </a:bodyPr>
          <a:lstStyle/>
          <a:p>
            <a:pPr marL="0" lvl="0" indent="0" algn="ctr" rtl="0">
              <a:lnSpc>
                <a:spcPct val="90000"/>
              </a:lnSpc>
              <a:spcBef>
                <a:spcPts val="0"/>
              </a:spcBef>
              <a:spcAft>
                <a:spcPts val="0"/>
              </a:spcAft>
              <a:buSzPts val="1400"/>
              <a:buNone/>
            </a:pPr>
            <a:r>
              <a:rPr lang="en-US"/>
              <a:t>Please remember to select your language on the globe at the bottom of your screen for simultaneous interpretation. From your cell phone, touch the 3 dots and select your language.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48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txBox="1">
            <a:spLocks noGrp="1"/>
          </p:cNvSpPr>
          <p:nvPr>
            <p:ph type="title"/>
          </p:nvPr>
        </p:nvSpPr>
        <p:spPr>
          <a:xfrm>
            <a:off x="601884" y="0"/>
            <a:ext cx="10980600" cy="3324300"/>
          </a:xfrm>
          <a:prstGeom prst="rect">
            <a:avLst/>
          </a:prstGeom>
          <a:noFill/>
          <a:ln>
            <a:noFill/>
          </a:ln>
        </p:spPr>
        <p:txBody>
          <a:bodyPr spcFirstLastPara="1" wrap="square" lIns="0" tIns="45700" rIns="0" bIns="45700" anchor="b" anchorCtr="0">
            <a:noAutofit/>
          </a:bodyPr>
          <a:lstStyle/>
          <a:p>
            <a:pPr marL="0" lvl="0" indent="0" algn="ctr" rtl="0">
              <a:lnSpc>
                <a:spcPct val="90000"/>
              </a:lnSpc>
              <a:spcBef>
                <a:spcPts val="0"/>
              </a:spcBef>
              <a:spcAft>
                <a:spcPts val="0"/>
              </a:spcAft>
              <a:buSzPts val="1400"/>
              <a:buNone/>
            </a:pPr>
            <a:r>
              <a:rPr lang="en-US"/>
              <a:t>Incentive Available to Hartford Residents</a:t>
            </a:r>
            <a:endParaRPr/>
          </a:p>
        </p:txBody>
      </p:sp>
      <p:sp>
        <p:nvSpPr>
          <p:cNvPr id="223" name="Google Shape;223;p25"/>
          <p:cNvSpPr txBox="1"/>
          <p:nvPr/>
        </p:nvSpPr>
        <p:spPr>
          <a:xfrm>
            <a:off x="11824200" y="6407675"/>
            <a:ext cx="36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body" idx="1"/>
          </p:nvPr>
        </p:nvSpPr>
        <p:spPr>
          <a:xfrm>
            <a:off x="601884" y="1597352"/>
            <a:ext cx="10972800" cy="4824600"/>
          </a:xfrm>
          <a:prstGeom prst="rect">
            <a:avLst/>
          </a:prstGeom>
          <a:noFill/>
          <a:ln>
            <a:noFill/>
          </a:ln>
        </p:spPr>
        <p:txBody>
          <a:bodyPr spcFirstLastPara="1" wrap="square" lIns="0" tIns="45700" rIns="0" bIns="45700" anchor="t" anchorCtr="0">
            <a:normAutofit/>
          </a:bodyPr>
          <a:lstStyle/>
          <a:p>
            <a:pPr marL="457200" lvl="0" indent="-381000" algn="l" rtl="0">
              <a:lnSpc>
                <a:spcPct val="115000"/>
              </a:lnSpc>
              <a:spcBef>
                <a:spcPts val="1200"/>
              </a:spcBef>
              <a:spcAft>
                <a:spcPts val="0"/>
              </a:spcAft>
              <a:buSzPts val="2400"/>
              <a:buChar char="•"/>
            </a:pPr>
            <a:r>
              <a:rPr lang="en-US">
                <a:solidFill>
                  <a:srgbClr val="000000"/>
                </a:solidFill>
              </a:rPr>
              <a:t>Everyone deserves to be heard</a:t>
            </a:r>
            <a:r>
              <a:rPr lang="en-US">
                <a:solidFill>
                  <a:srgbClr val="191919"/>
                </a:solidFill>
              </a:rPr>
              <a:t>.</a:t>
            </a:r>
            <a:endParaRPr>
              <a:solidFill>
                <a:srgbClr val="191919"/>
              </a:solidFill>
            </a:endParaRPr>
          </a:p>
          <a:p>
            <a:pPr marL="914400" lvl="1" indent="-355600" algn="l" rtl="0">
              <a:lnSpc>
                <a:spcPct val="115000"/>
              </a:lnSpc>
              <a:spcBef>
                <a:spcPts val="0"/>
              </a:spcBef>
              <a:spcAft>
                <a:spcPts val="0"/>
              </a:spcAft>
              <a:buClr>
                <a:srgbClr val="191919"/>
              </a:buClr>
              <a:buSzPts val="2000"/>
              <a:buChar char="o"/>
            </a:pPr>
            <a:r>
              <a:rPr lang="en-US" sz="2000">
                <a:solidFill>
                  <a:srgbClr val="191919"/>
                </a:solidFill>
              </a:rPr>
              <a:t>Online: Turn your camera on (we would love to see you), and keep your mic muted unless you’re speaking.</a:t>
            </a:r>
            <a:endParaRPr sz="2000">
              <a:solidFill>
                <a:srgbClr val="191919"/>
              </a:solidFill>
            </a:endParaRPr>
          </a:p>
          <a:p>
            <a:pPr marL="914400" lvl="1" indent="-355600" algn="l" rtl="0">
              <a:lnSpc>
                <a:spcPct val="115000"/>
              </a:lnSpc>
              <a:spcBef>
                <a:spcPts val="0"/>
              </a:spcBef>
              <a:spcAft>
                <a:spcPts val="0"/>
              </a:spcAft>
              <a:buClr>
                <a:srgbClr val="191919"/>
              </a:buClr>
              <a:buSzPts val="2000"/>
              <a:buChar char="o"/>
            </a:pPr>
            <a:r>
              <a:rPr lang="en-US" sz="2000">
                <a:solidFill>
                  <a:srgbClr val="191919"/>
                </a:solidFill>
              </a:rPr>
              <a:t>Don’t be afraid to use the chat!</a:t>
            </a:r>
            <a:endParaRPr sz="2000">
              <a:solidFill>
                <a:srgbClr val="191919"/>
              </a:solidFill>
            </a:endParaRPr>
          </a:p>
          <a:p>
            <a:pPr marL="457200" lvl="0" indent="-381000" algn="l" rtl="0">
              <a:lnSpc>
                <a:spcPct val="115000"/>
              </a:lnSpc>
              <a:spcBef>
                <a:spcPts val="0"/>
              </a:spcBef>
              <a:spcAft>
                <a:spcPts val="0"/>
              </a:spcAft>
              <a:buClr>
                <a:srgbClr val="000000"/>
              </a:buClr>
              <a:buSzPts val="2400"/>
              <a:buChar char="•"/>
            </a:pPr>
            <a:r>
              <a:rPr lang="en-US">
                <a:solidFill>
                  <a:srgbClr val="000000"/>
                </a:solidFill>
              </a:rPr>
              <a:t>Listen and respond respectfully.</a:t>
            </a:r>
            <a:endParaRPr>
              <a:solidFill>
                <a:srgbClr val="000000"/>
              </a:solidFill>
            </a:endParaRPr>
          </a:p>
          <a:p>
            <a:pPr marL="457200" lvl="0" indent="-381000" algn="l" rtl="0">
              <a:lnSpc>
                <a:spcPct val="115000"/>
              </a:lnSpc>
              <a:spcBef>
                <a:spcPts val="0"/>
              </a:spcBef>
              <a:spcAft>
                <a:spcPts val="0"/>
              </a:spcAft>
              <a:buClr>
                <a:srgbClr val="191919"/>
              </a:buClr>
              <a:buSzPts val="2400"/>
              <a:buChar char="•"/>
            </a:pPr>
            <a:r>
              <a:rPr lang="en-US">
                <a:solidFill>
                  <a:srgbClr val="191919"/>
                </a:solidFill>
              </a:rPr>
              <a:t>Let’s stay on topic– time is limited, so let’s value each other’s time.</a:t>
            </a:r>
            <a:endParaRPr>
              <a:solidFill>
                <a:srgbClr val="191919"/>
              </a:solidFill>
            </a:endParaRPr>
          </a:p>
          <a:p>
            <a:pPr marL="457200" lvl="0" indent="-381000" algn="l" rtl="0">
              <a:lnSpc>
                <a:spcPct val="115000"/>
              </a:lnSpc>
              <a:spcBef>
                <a:spcPts val="0"/>
              </a:spcBef>
              <a:spcAft>
                <a:spcPts val="0"/>
              </a:spcAft>
              <a:buClr>
                <a:srgbClr val="191919"/>
              </a:buClr>
              <a:buSzPts val="2400"/>
              <a:buChar char="•"/>
            </a:pPr>
            <a:r>
              <a:rPr lang="en-US">
                <a:solidFill>
                  <a:srgbClr val="191919"/>
                </a:solidFill>
              </a:rPr>
              <a:t>Successful dialogue is the responsibility of all participants.</a:t>
            </a:r>
            <a:endParaRPr>
              <a:solidFill>
                <a:srgbClr val="191919"/>
              </a:solidFill>
            </a:endParaRPr>
          </a:p>
          <a:p>
            <a:pPr marL="0" lvl="0" indent="0" algn="l" rtl="0">
              <a:lnSpc>
                <a:spcPct val="90000"/>
              </a:lnSpc>
              <a:spcBef>
                <a:spcPts val="1200"/>
              </a:spcBef>
              <a:spcAft>
                <a:spcPts val="0"/>
              </a:spcAft>
              <a:buSzPts val="2400"/>
              <a:buNone/>
            </a:pPr>
            <a:endParaRPr/>
          </a:p>
        </p:txBody>
      </p:sp>
      <p:sp>
        <p:nvSpPr>
          <p:cNvPr id="229" name="Google Shape;229;p26"/>
          <p:cNvSpPr txBox="1">
            <a:spLocks noGrp="1"/>
          </p:cNvSpPr>
          <p:nvPr>
            <p:ph type="title"/>
          </p:nvPr>
        </p:nvSpPr>
        <p:spPr>
          <a:xfrm>
            <a:off x="601875" y="381200"/>
            <a:ext cx="8524800" cy="979800"/>
          </a:xfrm>
          <a:prstGeom prst="rect">
            <a:avLst/>
          </a:prstGeom>
          <a:noFill/>
          <a:ln>
            <a:noFill/>
          </a:ln>
        </p:spPr>
        <p:txBody>
          <a:bodyPr spcFirstLastPara="1" wrap="square" lIns="0" tIns="45700" rIns="0" bIns="45700" anchor="ctr" anchorCtr="0">
            <a:noAutofit/>
          </a:bodyPr>
          <a:lstStyle/>
          <a:p>
            <a:pPr marL="9525" lvl="0" indent="1577" algn="l" rtl="0">
              <a:lnSpc>
                <a:spcPct val="90000"/>
              </a:lnSpc>
              <a:spcBef>
                <a:spcPts val="0"/>
              </a:spcBef>
              <a:spcAft>
                <a:spcPts val="0"/>
              </a:spcAft>
              <a:buSzPts val="1400"/>
              <a:buNone/>
            </a:pPr>
            <a:r>
              <a:rPr lang="en-US"/>
              <a:t>Discussion Guidelines</a:t>
            </a:r>
            <a:endParaRPr/>
          </a:p>
        </p:txBody>
      </p:sp>
      <p:sp>
        <p:nvSpPr>
          <p:cNvPr id="230" name="Google Shape;230;p26"/>
          <p:cNvSpPr txBox="1"/>
          <p:nvPr/>
        </p:nvSpPr>
        <p:spPr>
          <a:xfrm>
            <a:off x="11610325" y="6383263"/>
            <a:ext cx="63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L</a:t>
            </a: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7"/>
          <p:cNvSpPr txBox="1">
            <a:spLocks noGrp="1"/>
          </p:cNvSpPr>
          <p:nvPr>
            <p:ph type="title"/>
          </p:nvPr>
        </p:nvSpPr>
        <p:spPr>
          <a:xfrm>
            <a:off x="601684" y="181260"/>
            <a:ext cx="8524800" cy="988500"/>
          </a:xfrm>
          <a:prstGeom prst="rect">
            <a:avLst/>
          </a:prstGeom>
          <a:noFill/>
          <a:ln>
            <a:noFill/>
          </a:ln>
        </p:spPr>
        <p:txBody>
          <a:bodyPr spcFirstLastPara="1" wrap="square" lIns="0" tIns="45700" rIns="0" bIns="45700" anchor="ctr" anchorCtr="0">
            <a:noAutofit/>
          </a:bodyPr>
          <a:lstStyle/>
          <a:p>
            <a:pPr marL="9525" lvl="0" indent="1588" algn="l" rtl="0">
              <a:lnSpc>
                <a:spcPct val="90000"/>
              </a:lnSpc>
              <a:spcBef>
                <a:spcPts val="0"/>
              </a:spcBef>
              <a:spcAft>
                <a:spcPts val="0"/>
              </a:spcAft>
              <a:buSzPts val="1400"/>
              <a:buNone/>
            </a:pPr>
            <a:r>
              <a:rPr lang="en-US"/>
              <a:t>Agenda</a:t>
            </a:r>
            <a:endParaRPr/>
          </a:p>
        </p:txBody>
      </p:sp>
      <p:sp>
        <p:nvSpPr>
          <p:cNvPr id="236" name="Google Shape;236;p27"/>
          <p:cNvSpPr txBox="1">
            <a:spLocks noGrp="1"/>
          </p:cNvSpPr>
          <p:nvPr>
            <p:ph type="sldNum" idx="12"/>
          </p:nvPr>
        </p:nvSpPr>
        <p:spPr>
          <a:xfrm>
            <a:off x="1" y="6400799"/>
            <a:ext cx="51816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
        <p:nvSpPr>
          <p:cNvPr id="237" name="Google Shape;237;p27"/>
          <p:cNvSpPr txBox="1"/>
          <p:nvPr/>
        </p:nvSpPr>
        <p:spPr>
          <a:xfrm>
            <a:off x="11796000" y="6400800"/>
            <a:ext cx="39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L</a:t>
            </a:r>
            <a:endParaRPr sz="1400" b="0" i="0" u="none" strike="noStrike" cap="none">
              <a:solidFill>
                <a:srgbClr val="000000"/>
              </a:solidFill>
              <a:latin typeface="Arial"/>
              <a:ea typeface="Arial"/>
              <a:cs typeface="Arial"/>
              <a:sym typeface="Arial"/>
            </a:endParaRPr>
          </a:p>
        </p:txBody>
      </p:sp>
      <p:sp>
        <p:nvSpPr>
          <p:cNvPr id="238" name="Google Shape;238;p27"/>
          <p:cNvSpPr txBox="1">
            <a:spLocks noGrp="1"/>
          </p:cNvSpPr>
          <p:nvPr>
            <p:ph type="body" idx="1"/>
          </p:nvPr>
        </p:nvSpPr>
        <p:spPr>
          <a:xfrm>
            <a:off x="601675" y="1514475"/>
            <a:ext cx="10972800" cy="4825500"/>
          </a:xfrm>
          <a:prstGeom prst="rect">
            <a:avLst/>
          </a:prstGeom>
          <a:noFill/>
          <a:ln>
            <a:noFill/>
          </a:ln>
        </p:spPr>
        <p:txBody>
          <a:bodyPr spcFirstLastPara="1" wrap="square" lIns="0" tIns="45700" rIns="0" bIns="45700" anchor="t" anchorCtr="0">
            <a:normAutofit/>
          </a:bodyPr>
          <a:lstStyle/>
          <a:p>
            <a:pPr marL="457200" lvl="0" indent="-365851" algn="l" rtl="0">
              <a:lnSpc>
                <a:spcPct val="95000"/>
              </a:lnSpc>
              <a:spcBef>
                <a:spcPts val="1000"/>
              </a:spcBef>
              <a:spcAft>
                <a:spcPts val="0"/>
              </a:spcAft>
              <a:buSzPts val="2162"/>
              <a:buChar char="•"/>
            </a:pPr>
            <a:r>
              <a:rPr lang="en-US"/>
              <a:t>Welcome &amp; Guidelines</a:t>
            </a:r>
            <a:endParaRPr/>
          </a:p>
          <a:p>
            <a:pPr marL="457200" lvl="0" indent="-365851" algn="l" rtl="0">
              <a:lnSpc>
                <a:spcPct val="95000"/>
              </a:lnSpc>
              <a:spcBef>
                <a:spcPts val="1000"/>
              </a:spcBef>
              <a:spcAft>
                <a:spcPts val="0"/>
              </a:spcAft>
              <a:buSzPts val="2162"/>
              <a:buChar char="•"/>
            </a:pPr>
            <a:r>
              <a:rPr lang="en-US"/>
              <a:t>Ascend Announcements</a:t>
            </a:r>
            <a:endParaRPr/>
          </a:p>
          <a:p>
            <a:pPr marL="457200" lvl="0" indent="-365850" algn="l" rtl="0">
              <a:lnSpc>
                <a:spcPct val="95000"/>
              </a:lnSpc>
              <a:spcBef>
                <a:spcPts val="1000"/>
              </a:spcBef>
              <a:spcAft>
                <a:spcPts val="0"/>
              </a:spcAft>
              <a:buSzPts val="2162"/>
              <a:buChar char="•"/>
            </a:pPr>
            <a:r>
              <a:rPr lang="en-US"/>
              <a:t>Ascend Overview</a:t>
            </a:r>
            <a:endParaRPr/>
          </a:p>
          <a:p>
            <a:pPr marL="457200" lvl="0" indent="-365850" algn="l" rtl="0">
              <a:lnSpc>
                <a:spcPct val="95000"/>
              </a:lnSpc>
              <a:spcBef>
                <a:spcPts val="1000"/>
              </a:spcBef>
              <a:spcAft>
                <a:spcPts val="0"/>
              </a:spcAft>
              <a:buSzPts val="2162"/>
              <a:buChar char="•"/>
            </a:pPr>
            <a:r>
              <a:rPr lang="en-US"/>
              <a:t>September Community Conversations Questions</a:t>
            </a:r>
            <a:endParaRPr/>
          </a:p>
          <a:p>
            <a:pPr marL="457200" lvl="0" indent="-342863" algn="l" rtl="0">
              <a:lnSpc>
                <a:spcPct val="95000"/>
              </a:lnSpc>
              <a:spcBef>
                <a:spcPts val="1000"/>
              </a:spcBef>
              <a:spcAft>
                <a:spcPts val="0"/>
              </a:spcAft>
              <a:buSzPts val="1800"/>
              <a:buChar char="•"/>
            </a:pPr>
            <a:r>
              <a:rPr lang="en-US"/>
              <a:t>Get Involved</a:t>
            </a:r>
            <a:endParaRPr/>
          </a:p>
          <a:p>
            <a:pPr marL="457200" lvl="0" indent="-342863" algn="l" rtl="0">
              <a:lnSpc>
                <a:spcPct val="95000"/>
              </a:lnSpc>
              <a:spcBef>
                <a:spcPts val="1000"/>
              </a:spcBef>
              <a:spcAft>
                <a:spcPts val="0"/>
              </a:spcAft>
              <a:buSzPts val="1800"/>
              <a:buChar char="•"/>
            </a:pPr>
            <a:r>
              <a:rPr lang="en-US">
                <a:solidFill>
                  <a:srgbClr val="242424"/>
                </a:solidFill>
                <a:highlight>
                  <a:srgbClr val="FFFFFF"/>
                </a:highlight>
              </a:rPr>
              <a:t>Provider &amp; Partner Engagement </a:t>
            </a:r>
            <a:endParaRPr sz="3600"/>
          </a:p>
          <a:p>
            <a:pPr marL="457200" lvl="0" indent="-365851" algn="l" rtl="0">
              <a:lnSpc>
                <a:spcPct val="95000"/>
              </a:lnSpc>
              <a:spcBef>
                <a:spcPts val="1000"/>
              </a:spcBef>
              <a:spcAft>
                <a:spcPts val="0"/>
              </a:spcAft>
              <a:buSzPts val="2162"/>
              <a:buChar char="•"/>
            </a:pPr>
            <a:r>
              <a:rPr lang="en-US"/>
              <a:t>Next Steps and Closing Remarks</a:t>
            </a:r>
            <a:endParaRPr/>
          </a:p>
          <a:p>
            <a:pPr marL="914400" lvl="1" indent="-368300" algn="l" rtl="0">
              <a:lnSpc>
                <a:spcPct val="95000"/>
              </a:lnSpc>
              <a:spcBef>
                <a:spcPts val="1000"/>
              </a:spcBef>
              <a:spcAft>
                <a:spcPts val="0"/>
              </a:spcAft>
              <a:buSzPts val="2200"/>
              <a:buChar char="o"/>
            </a:pPr>
            <a:r>
              <a:rPr lang="en-US" sz="2200" b="1"/>
              <a:t>November 15th Meeting: In-Person featuring the Office of Family and Community Partnerships at Hartford Public Schools</a:t>
            </a:r>
            <a:endParaRPr sz="2200" b="1"/>
          </a:p>
        </p:txBody>
      </p:sp>
    </p:spTree>
  </p:cSld>
  <p:clrMapOvr>
    <a:masterClrMapping/>
  </p:clrMapOvr>
  <mc:AlternateContent xmlns:mc="http://schemas.openxmlformats.org/markup-compatibility/2006" xmlns:p14="http://schemas.microsoft.com/office/powerpoint/2010/main">
    <mc:Choice Requires="p14">
      <p:transition p14:dur="4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body" idx="1"/>
          </p:nvPr>
        </p:nvSpPr>
        <p:spPr>
          <a:xfrm>
            <a:off x="601663" y="1515291"/>
            <a:ext cx="10972800" cy="4824600"/>
          </a:xfrm>
          <a:prstGeom prst="rect">
            <a:avLst/>
          </a:prstGeom>
        </p:spPr>
        <p:txBody>
          <a:bodyPr spcFirstLastPara="1" wrap="square" lIns="0" tIns="45700" rIns="0" bIns="45700" anchor="t" anchorCtr="0">
            <a:normAutofit/>
          </a:bodyPr>
          <a:lstStyle/>
          <a:p>
            <a:pPr marL="0" lvl="0" indent="0" algn="l" rtl="0">
              <a:spcBef>
                <a:spcPts val="1000"/>
              </a:spcBef>
              <a:spcAft>
                <a:spcPts val="0"/>
              </a:spcAft>
              <a:buNone/>
            </a:pPr>
            <a:r>
              <a:rPr lang="en-US"/>
              <a:t>	</a:t>
            </a:r>
            <a:endParaRPr/>
          </a:p>
        </p:txBody>
      </p:sp>
      <p:sp>
        <p:nvSpPr>
          <p:cNvPr id="245" name="Google Shape;245;p28"/>
          <p:cNvSpPr txBox="1">
            <a:spLocks noGrp="1"/>
          </p:cNvSpPr>
          <p:nvPr>
            <p:ph type="title"/>
          </p:nvPr>
        </p:nvSpPr>
        <p:spPr>
          <a:xfrm>
            <a:off x="601884" y="145735"/>
            <a:ext cx="8524800" cy="988500"/>
          </a:xfrm>
          <a:prstGeom prst="rect">
            <a:avLst/>
          </a:prstGeom>
        </p:spPr>
        <p:txBody>
          <a:bodyPr spcFirstLastPara="1" wrap="square" lIns="0" tIns="45700" rIns="0" bIns="45700" anchor="ctr" anchorCtr="0">
            <a:noAutofit/>
          </a:bodyPr>
          <a:lstStyle/>
          <a:p>
            <a:pPr marL="0" lvl="0" indent="0" algn="l" rtl="0">
              <a:spcBef>
                <a:spcPts val="0"/>
              </a:spcBef>
              <a:spcAft>
                <a:spcPts val="0"/>
              </a:spcAft>
              <a:buNone/>
            </a:pPr>
            <a:r>
              <a:rPr lang="en-US"/>
              <a:t>Ascend Announcements: FourteenG</a:t>
            </a:r>
            <a:endParaRPr/>
          </a:p>
        </p:txBody>
      </p:sp>
      <p:sp>
        <p:nvSpPr>
          <p:cNvPr id="246" name="Google Shape;246;p28"/>
          <p:cNvSpPr txBox="1">
            <a:spLocks noGrp="1"/>
          </p:cNvSpPr>
          <p:nvPr>
            <p:ph type="sldNum" idx="12"/>
          </p:nvPr>
        </p:nvSpPr>
        <p:spPr>
          <a:xfrm>
            <a:off x="1" y="6400799"/>
            <a:ext cx="5181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7</a:t>
            </a:fld>
            <a:endParaRPr/>
          </a:p>
        </p:txBody>
      </p:sp>
      <p:pic>
        <p:nvPicPr>
          <p:cNvPr id="247" name="Google Shape;247;p28"/>
          <p:cNvPicPr preferRelativeResize="0"/>
          <p:nvPr/>
        </p:nvPicPr>
        <p:blipFill>
          <a:blip r:embed="rId3">
            <a:alphaModFix/>
          </a:blip>
          <a:stretch>
            <a:fillRect/>
          </a:stretch>
        </p:blipFill>
        <p:spPr>
          <a:xfrm>
            <a:off x="3257700" y="1344850"/>
            <a:ext cx="5343199" cy="5343199"/>
          </a:xfrm>
          <a:prstGeom prst="rect">
            <a:avLst/>
          </a:prstGeom>
          <a:noFill/>
          <a:ln>
            <a:noFill/>
          </a:ln>
        </p:spPr>
      </p:pic>
      <p:sp>
        <p:nvSpPr>
          <p:cNvPr id="248" name="Google Shape;248;p28"/>
          <p:cNvSpPr txBox="1"/>
          <p:nvPr/>
        </p:nvSpPr>
        <p:spPr>
          <a:xfrm>
            <a:off x="11796000" y="6400800"/>
            <a:ext cx="39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sldNum" idx="12"/>
          </p:nvPr>
        </p:nvSpPr>
        <p:spPr>
          <a:xfrm>
            <a:off x="1" y="6400799"/>
            <a:ext cx="5181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8</a:t>
            </a:fld>
            <a:endParaRPr/>
          </a:p>
        </p:txBody>
      </p:sp>
      <p:pic>
        <p:nvPicPr>
          <p:cNvPr id="255" name="Google Shape;255;p29"/>
          <p:cNvPicPr preferRelativeResize="0"/>
          <p:nvPr/>
        </p:nvPicPr>
        <p:blipFill>
          <a:blip r:embed="rId3">
            <a:alphaModFix/>
          </a:blip>
          <a:stretch>
            <a:fillRect/>
          </a:stretch>
        </p:blipFill>
        <p:spPr>
          <a:xfrm>
            <a:off x="165975" y="363950"/>
            <a:ext cx="5805649" cy="5805675"/>
          </a:xfrm>
          <a:prstGeom prst="rect">
            <a:avLst/>
          </a:prstGeom>
          <a:noFill/>
          <a:ln>
            <a:noFill/>
          </a:ln>
        </p:spPr>
      </p:pic>
      <p:pic>
        <p:nvPicPr>
          <p:cNvPr id="256" name="Google Shape;256;p29"/>
          <p:cNvPicPr preferRelativeResize="0"/>
          <p:nvPr/>
        </p:nvPicPr>
        <p:blipFill>
          <a:blip r:embed="rId4">
            <a:alphaModFix/>
          </a:blip>
          <a:stretch>
            <a:fillRect/>
          </a:stretch>
        </p:blipFill>
        <p:spPr>
          <a:xfrm>
            <a:off x="5971625" y="363950"/>
            <a:ext cx="6023051" cy="6023051"/>
          </a:xfrm>
          <a:prstGeom prst="rect">
            <a:avLst/>
          </a:prstGeom>
          <a:noFill/>
          <a:ln>
            <a:noFill/>
          </a:ln>
        </p:spPr>
      </p:pic>
      <p:sp>
        <p:nvSpPr>
          <p:cNvPr id="257" name="Google Shape;257;p29"/>
          <p:cNvSpPr txBox="1"/>
          <p:nvPr/>
        </p:nvSpPr>
        <p:spPr>
          <a:xfrm>
            <a:off x="11796000" y="6400800"/>
            <a:ext cx="39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601884" y="145735"/>
            <a:ext cx="8524800" cy="988500"/>
          </a:xfrm>
          <a:prstGeom prst="rect">
            <a:avLst/>
          </a:prstGeom>
        </p:spPr>
        <p:txBody>
          <a:bodyPr spcFirstLastPara="1" wrap="square" lIns="0" tIns="45700" rIns="0" bIns="45700" anchor="ctr" anchorCtr="0">
            <a:noAutofit/>
          </a:bodyPr>
          <a:lstStyle/>
          <a:p>
            <a:pPr marL="0" lvl="0" indent="0" algn="l" rtl="0">
              <a:spcBef>
                <a:spcPts val="0"/>
              </a:spcBef>
              <a:spcAft>
                <a:spcPts val="0"/>
              </a:spcAft>
              <a:buNone/>
            </a:pPr>
            <a:r>
              <a:rPr lang="en-US"/>
              <a:t>Ascend Community Workshops</a:t>
            </a:r>
            <a:endParaRPr/>
          </a:p>
        </p:txBody>
      </p:sp>
      <p:sp>
        <p:nvSpPr>
          <p:cNvPr id="264" name="Google Shape;264;p30"/>
          <p:cNvSpPr txBox="1">
            <a:spLocks noGrp="1"/>
          </p:cNvSpPr>
          <p:nvPr>
            <p:ph type="sldNum" idx="12"/>
          </p:nvPr>
        </p:nvSpPr>
        <p:spPr>
          <a:xfrm>
            <a:off x="1" y="6400799"/>
            <a:ext cx="518100" cy="365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400"/>
              <a:buFont typeface="Arial"/>
              <a:buNone/>
            </a:pPr>
            <a:fld id="{00000000-1234-1234-1234-123412341234}" type="slidenum">
              <a:rPr lang="en-US"/>
              <a:t>9</a:t>
            </a:fld>
            <a:endParaRPr/>
          </a:p>
        </p:txBody>
      </p:sp>
      <p:pic>
        <p:nvPicPr>
          <p:cNvPr id="265" name="Google Shape;265;p30"/>
          <p:cNvPicPr preferRelativeResize="0"/>
          <p:nvPr/>
        </p:nvPicPr>
        <p:blipFill>
          <a:blip r:embed="rId3">
            <a:alphaModFix/>
          </a:blip>
          <a:stretch>
            <a:fillRect/>
          </a:stretch>
        </p:blipFill>
        <p:spPr>
          <a:xfrm>
            <a:off x="4017912" y="1305775"/>
            <a:ext cx="4156174" cy="5380175"/>
          </a:xfrm>
          <a:prstGeom prst="rect">
            <a:avLst/>
          </a:prstGeom>
          <a:noFill/>
          <a:ln>
            <a:noFill/>
          </a:ln>
        </p:spPr>
      </p:pic>
      <p:sp>
        <p:nvSpPr>
          <p:cNvPr id="266" name="Google Shape;266;p30"/>
          <p:cNvSpPr txBox="1"/>
          <p:nvPr/>
        </p:nvSpPr>
        <p:spPr>
          <a:xfrm>
            <a:off x="11796000" y="6400800"/>
            <a:ext cx="396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T_Childrens_2019">
  <a:themeElements>
    <a:clrScheme name="CC_Brand-Print">
      <a:dk1>
        <a:srgbClr val="181818"/>
      </a:dk1>
      <a:lt1>
        <a:srgbClr val="FFFFFF"/>
      </a:lt1>
      <a:dk2>
        <a:srgbClr val="6E6259"/>
      </a:dk2>
      <a:lt2>
        <a:srgbClr val="F2F2F2"/>
      </a:lt2>
      <a:accent1>
        <a:srgbClr val="00AEEF"/>
      </a:accent1>
      <a:accent2>
        <a:srgbClr val="FFD87D"/>
      </a:accent2>
      <a:accent3>
        <a:srgbClr val="00A886"/>
      </a:accent3>
      <a:accent4>
        <a:srgbClr val="9019AD"/>
      </a:accent4>
      <a:accent5>
        <a:srgbClr val="D84C43"/>
      </a:accent5>
      <a:accent6>
        <a:srgbClr val="6E6259"/>
      </a:accent6>
      <a:hlink>
        <a:srgbClr val="00AEEF"/>
      </a:hlink>
      <a:folHlink>
        <a:srgbClr val="9019A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1520</Words>
  <Application>Microsoft Office PowerPoint</Application>
  <PresentationFormat>Widescreen</PresentationFormat>
  <Paragraphs>257</Paragraphs>
  <Slides>30</Slides>
  <Notes>30</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Courier New</vt:lpstr>
      <vt:lpstr>Times New Roman</vt:lpstr>
      <vt:lpstr>Verdana</vt:lpstr>
      <vt:lpstr>CT_Childrens_2019</vt:lpstr>
      <vt:lpstr>North Hartford Ascend Pipeline Funded by the U.S. Department of Education</vt:lpstr>
      <vt:lpstr>This meeting is being recorded and the recording will be posted on the Connecticut Children’s website.</vt:lpstr>
      <vt:lpstr>Por favor recuerde seleccionar su lenguaje en el globo de la parte inferior de su pantalla para interpretación Desde su celular, toque los 3 puntos y seleccione su lenguaje.</vt:lpstr>
      <vt:lpstr>Incentive Available to Hartford Residents</vt:lpstr>
      <vt:lpstr>Discussion Guidelines</vt:lpstr>
      <vt:lpstr>Agenda</vt:lpstr>
      <vt:lpstr>Ascend Announcements: FourteenG</vt:lpstr>
      <vt:lpstr>PowerPoint Presentation</vt:lpstr>
      <vt:lpstr>Ascend Community Workshops</vt:lpstr>
      <vt:lpstr>North Hartford Ascend Pipeline</vt:lpstr>
      <vt:lpstr>Purpose  Ascend provides access to children and  families to the services and supports they need to reach their full potential from  Cradle to Career.</vt:lpstr>
      <vt:lpstr>Ideal State-Ascend System Building</vt:lpstr>
      <vt:lpstr>September Community Conversations Questions </vt:lpstr>
      <vt:lpstr>Community Question:  What does Ascend do? </vt:lpstr>
      <vt:lpstr>What does Ascend do?</vt:lpstr>
      <vt:lpstr>Community Question:  What resources does Ascend provide to strengthen advocacy and leadership skills?</vt:lpstr>
      <vt:lpstr>Community Skill Building</vt:lpstr>
      <vt:lpstr>Community Question: How can the community know more about current Ascend activities?</vt:lpstr>
      <vt:lpstr>Current Ascend Outreach Activities</vt:lpstr>
      <vt:lpstr>Community Question:  How will Ascend help strengthen community organizations? </vt:lpstr>
      <vt:lpstr>Strengthening Community Organizations</vt:lpstr>
      <vt:lpstr>Community Question:  Who are Ascend partners and providers? How does a group join Ascend?</vt:lpstr>
      <vt:lpstr>Ascend Partners &amp; Programs</vt:lpstr>
      <vt:lpstr>Discussion Questions </vt:lpstr>
      <vt:lpstr>Thank You! </vt:lpstr>
      <vt:lpstr>Current State</vt:lpstr>
      <vt:lpstr>U.S. DOE Promise Neighborhood Program Results</vt:lpstr>
      <vt:lpstr>Program Name </vt:lpstr>
      <vt:lpstr>Program Name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Hartford Ascend Pipeline Funded by the U.S. Department of Education</dc:title>
  <dc:creator>Safo-Agyeman, Michelle</dc:creator>
  <cp:lastModifiedBy>Safo-Agyeman, Michelle</cp:lastModifiedBy>
  <cp:revision>1</cp:revision>
  <dcterms:modified xsi:type="dcterms:W3CDTF">2023-10-30T18:58:44Z</dcterms:modified>
</cp:coreProperties>
</file>